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16"/>
  </p:notesMasterIdLst>
  <p:sldIdLst>
    <p:sldId id="256" r:id="rId2"/>
    <p:sldId id="257" r:id="rId3"/>
    <p:sldId id="258" r:id="rId4"/>
    <p:sldId id="259" r:id="rId5"/>
    <p:sldId id="260" r:id="rId6"/>
    <p:sldId id="261" r:id="rId7"/>
    <p:sldId id="264" r:id="rId8"/>
    <p:sldId id="265" r:id="rId9"/>
    <p:sldId id="262" r:id="rId10"/>
    <p:sldId id="263" r:id="rId11"/>
    <p:sldId id="266" r:id="rId12"/>
    <p:sldId id="267" r:id="rId13"/>
    <p:sldId id="268" r:id="rId14"/>
    <p:sldId id="269" r:id="rId15"/>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61" autoAdjust="0"/>
  </p:normalViewPr>
  <p:slideViewPr>
    <p:cSldViewPr>
      <p:cViewPr varScale="1">
        <p:scale>
          <a:sx n="79" d="100"/>
          <a:sy n="79" d="100"/>
        </p:scale>
        <p:origin x="25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B466F763-9516-4E1E-BDEA-1AFEDBAC5728}" type="datetimeFigureOut">
              <a:rPr lang="ru-RU" smtClean="0"/>
              <a:t>26.12.2018</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7313341E-29CF-4EFA-A25D-ADDB1258482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313341E-29CF-4EFA-A25D-ADDB12584824}" type="slidenum">
              <a:rPr lang="ru-RU" smtClean="0"/>
              <a:t>1</a:t>
            </a:fld>
            <a:endParaRPr lang="ru-RU"/>
          </a:p>
        </p:txBody>
      </p:sp>
    </p:spTree>
    <p:extLst>
      <p:ext uri="{BB962C8B-B14F-4D97-AF65-F5344CB8AC3E}">
        <p14:creationId xmlns:p14="http://schemas.microsoft.com/office/powerpoint/2010/main" val="298133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600" dirty="0" err="1" smtClean="0"/>
              <a:t>Todai</a:t>
            </a:r>
            <a:r>
              <a:rPr lang="ru-RU" sz="1600" dirty="0" smtClean="0"/>
              <a:t> TLO </a:t>
            </a:r>
            <a:r>
              <a:rPr lang="ru-RU" sz="1600" dirty="0" err="1" smtClean="0"/>
              <a:t>Ltd</a:t>
            </a:r>
            <a:r>
              <a:rPr lang="ru-RU" sz="1600" dirty="0" smtClean="0"/>
              <a:t>., полностью принадлежащая университету  и занимающаяся патентованием и лицензированием изобретений, полученных в университете.</a:t>
            </a:r>
          </a:p>
          <a:p>
            <a:r>
              <a:rPr lang="ru-RU" sz="1600" dirty="0" smtClean="0"/>
              <a:t>+</a:t>
            </a:r>
            <a:r>
              <a:rPr lang="ru-RU" sz="1600" baseline="0" dirty="0" smtClean="0"/>
              <a:t> </a:t>
            </a:r>
            <a:r>
              <a:rPr lang="ru-RU" sz="1600" dirty="0" err="1" smtClean="0"/>
              <a:t>Division</a:t>
            </a:r>
            <a:r>
              <a:rPr lang="ru-RU" sz="1600" dirty="0" smtClean="0"/>
              <a:t> </a:t>
            </a:r>
            <a:r>
              <a:rPr lang="ru-RU" sz="1600" dirty="0" err="1" smtClean="0"/>
              <a:t>of</a:t>
            </a:r>
            <a:r>
              <a:rPr lang="ru-RU" sz="1600" dirty="0" smtClean="0"/>
              <a:t> </a:t>
            </a:r>
            <a:r>
              <a:rPr lang="ru-RU" sz="1600" dirty="0" err="1" smtClean="0"/>
              <a:t>University</a:t>
            </a:r>
            <a:r>
              <a:rPr lang="ru-RU" sz="1600" dirty="0" smtClean="0"/>
              <a:t> </a:t>
            </a:r>
            <a:r>
              <a:rPr lang="ru-RU" sz="1600" dirty="0" err="1" smtClean="0"/>
              <a:t>Corporate</a:t>
            </a:r>
            <a:r>
              <a:rPr lang="ru-RU" sz="1600" dirty="0" smtClean="0"/>
              <a:t> </a:t>
            </a:r>
            <a:r>
              <a:rPr lang="ru-RU" sz="1600" dirty="0" err="1" smtClean="0"/>
              <a:t>Relations</a:t>
            </a:r>
            <a:r>
              <a:rPr lang="ru-RU" sz="1600" dirty="0" smtClean="0"/>
              <a:t> (DUCR), находится в прямом подчинении Президента университета и  является управляющим органом в сфере интеллектуальной собственности</a:t>
            </a:r>
          </a:p>
          <a:p>
            <a:r>
              <a:rPr lang="ru-RU" sz="1600" dirty="0" smtClean="0"/>
              <a:t> </a:t>
            </a:r>
          </a:p>
          <a:p>
            <a:r>
              <a:rPr lang="ru-RU" sz="1600" dirty="0" err="1" smtClean="0"/>
              <a:t>University</a:t>
            </a:r>
            <a:r>
              <a:rPr lang="ru-RU" sz="1600" dirty="0" smtClean="0"/>
              <a:t> </a:t>
            </a:r>
            <a:r>
              <a:rPr lang="ru-RU" sz="1600" dirty="0" err="1" smtClean="0"/>
              <a:t>of</a:t>
            </a:r>
            <a:r>
              <a:rPr lang="ru-RU" sz="1600" dirty="0" smtClean="0"/>
              <a:t> </a:t>
            </a:r>
            <a:r>
              <a:rPr lang="ru-RU" sz="1600" dirty="0" err="1" smtClean="0"/>
              <a:t>Tokyo</a:t>
            </a:r>
            <a:r>
              <a:rPr lang="ru-RU" sz="1600" dirty="0" smtClean="0"/>
              <a:t> </a:t>
            </a:r>
            <a:r>
              <a:rPr lang="ru-RU" sz="1600" dirty="0" err="1" smtClean="0"/>
              <a:t>Edge</a:t>
            </a:r>
            <a:r>
              <a:rPr lang="ru-RU" sz="1600" dirty="0" smtClean="0"/>
              <a:t> </a:t>
            </a:r>
            <a:r>
              <a:rPr lang="ru-RU" sz="1600" dirty="0" err="1" smtClean="0"/>
              <a:t>Capital</a:t>
            </a:r>
            <a:r>
              <a:rPr lang="ru-RU" sz="1600" dirty="0" smtClean="0"/>
              <a:t>,  поддерживающая создание спин-оф-венчуров , </a:t>
            </a:r>
          </a:p>
          <a:p>
            <a:r>
              <a:rPr lang="ru-RU" sz="1600" dirty="0" err="1" smtClean="0"/>
              <a:t>Spin</a:t>
            </a:r>
            <a:r>
              <a:rPr lang="ru-RU" sz="1600" dirty="0" smtClean="0"/>
              <a:t> –</a:t>
            </a:r>
            <a:r>
              <a:rPr lang="ru-RU" sz="1600" dirty="0" err="1" smtClean="0"/>
              <a:t>off</a:t>
            </a:r>
            <a:r>
              <a:rPr lang="ru-RU" sz="1600" dirty="0" smtClean="0"/>
              <a:t> - малые инновационные предприятия, отделяющиеся от крупных компаний или академических учреждений и являющиеся связующим звеном между сферой научных исследований и бизнес-средой</a:t>
            </a:r>
          </a:p>
          <a:p>
            <a:r>
              <a:rPr lang="ru-RU" sz="1600" dirty="0" err="1" smtClean="0"/>
              <a:t>UTokyo</a:t>
            </a:r>
            <a:r>
              <a:rPr lang="ru-RU" sz="1600" dirty="0" smtClean="0"/>
              <a:t> </a:t>
            </a:r>
            <a:r>
              <a:rPr lang="ru-RU" sz="1600" dirty="0" err="1" smtClean="0"/>
              <a:t>Innovation</a:t>
            </a:r>
            <a:r>
              <a:rPr lang="ru-RU" sz="1600" dirty="0" smtClean="0"/>
              <a:t> </a:t>
            </a:r>
            <a:r>
              <a:rPr lang="ru-RU" sz="1600" dirty="0" err="1" smtClean="0"/>
              <a:t>Platform</a:t>
            </a:r>
            <a:r>
              <a:rPr lang="ru-RU" sz="1600" dirty="0" smtClean="0"/>
              <a:t> </a:t>
            </a:r>
            <a:r>
              <a:rPr lang="ru-RU" sz="1600" dirty="0" err="1" smtClean="0"/>
              <a:t>Co</a:t>
            </a:r>
            <a:r>
              <a:rPr lang="ru-RU" sz="1600" dirty="0" smtClean="0"/>
              <a:t>., </a:t>
            </a:r>
            <a:r>
              <a:rPr lang="ru-RU" sz="1600" dirty="0" err="1" smtClean="0"/>
              <a:t>Ltd</a:t>
            </a:r>
            <a:r>
              <a:rPr lang="ru-RU" sz="1600" dirty="0" smtClean="0"/>
              <a:t>. (</a:t>
            </a:r>
            <a:r>
              <a:rPr lang="ru-RU" sz="1600" dirty="0" err="1" smtClean="0"/>
              <a:t>UTokyo</a:t>
            </a:r>
            <a:r>
              <a:rPr lang="ru-RU" sz="1600" dirty="0" smtClean="0"/>
              <a:t> IPC), которая была основана в 2016 г. для реализации национального проекта по содействию инвестициям из национальных университетов в венчурные фонды в соответствии с законом О повышении конкурентоспособности промышленности . </a:t>
            </a:r>
            <a:endParaRPr lang="ru-RU" sz="1600" dirty="0"/>
          </a:p>
        </p:txBody>
      </p:sp>
      <p:sp>
        <p:nvSpPr>
          <p:cNvPr id="4" name="Номер слайда 3"/>
          <p:cNvSpPr>
            <a:spLocks noGrp="1"/>
          </p:cNvSpPr>
          <p:nvPr>
            <p:ph type="sldNum" sz="quarter" idx="10"/>
          </p:nvPr>
        </p:nvSpPr>
        <p:spPr/>
        <p:txBody>
          <a:bodyPr/>
          <a:lstStyle/>
          <a:p>
            <a:fld id="{7313341E-29CF-4EFA-A25D-ADDB12584824}" type="slidenum">
              <a:rPr lang="ru-RU" smtClean="0"/>
              <a:t>10</a:t>
            </a:fld>
            <a:endParaRPr lang="ru-RU"/>
          </a:p>
        </p:txBody>
      </p:sp>
    </p:spTree>
    <p:extLst>
      <p:ext uri="{BB962C8B-B14F-4D97-AF65-F5344CB8AC3E}">
        <p14:creationId xmlns:p14="http://schemas.microsoft.com/office/powerpoint/2010/main" val="242922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dirty="0" err="1" smtClean="0"/>
              <a:t>Интрапренер</a:t>
            </a:r>
            <a:r>
              <a:rPr lang="ru-RU" sz="1400" dirty="0" smtClean="0"/>
              <a:t> (</a:t>
            </a:r>
            <a:r>
              <a:rPr lang="ru-RU" sz="1400" dirty="0" err="1" smtClean="0"/>
              <a:t>Intrapreneur</a:t>
            </a:r>
            <a:r>
              <a:rPr lang="ru-RU" sz="1400" dirty="0" smtClean="0"/>
              <a:t> или </a:t>
            </a:r>
            <a:r>
              <a:rPr lang="ru-RU" sz="1400" dirty="0" err="1" smtClean="0"/>
              <a:t>Entrepreneur</a:t>
            </a:r>
            <a:r>
              <a:rPr lang="ru-RU" sz="1400" dirty="0" smtClean="0"/>
              <a:t> </a:t>
            </a:r>
            <a:r>
              <a:rPr lang="ru-RU" sz="1400" dirty="0" err="1" smtClean="0"/>
              <a:t>in</a:t>
            </a:r>
            <a:r>
              <a:rPr lang="ru-RU" sz="1400" dirty="0" smtClean="0"/>
              <a:t> </a:t>
            </a:r>
            <a:r>
              <a:rPr lang="ru-RU" sz="1400" dirty="0" err="1" smtClean="0"/>
              <a:t>Residence</a:t>
            </a:r>
            <a:r>
              <a:rPr lang="ru-RU" sz="1400" dirty="0" smtClean="0"/>
              <a:t>, EIR) — это «корпоративный предприниматель», новая должность в технологических компаниях. Задачей этих людей является развитие духа </a:t>
            </a:r>
            <a:r>
              <a:rPr lang="ru-RU" sz="1400" dirty="0" err="1" smtClean="0"/>
              <a:t>предпринима-тельства</a:t>
            </a:r>
            <a:r>
              <a:rPr lang="ru-RU" sz="1400" dirty="0" smtClean="0"/>
              <a:t> и </a:t>
            </a:r>
            <a:r>
              <a:rPr lang="ru-RU" sz="1400" dirty="0" err="1" smtClean="0"/>
              <a:t>инновационности</a:t>
            </a:r>
            <a:r>
              <a:rPr lang="ru-RU" sz="1400" dirty="0" smtClean="0"/>
              <a:t> внутри существующих корпораций. Такие должности уже стали появляться в компаниях, входящих в список </a:t>
            </a:r>
            <a:r>
              <a:rPr lang="ru-RU" sz="1400" dirty="0" err="1" smtClean="0"/>
              <a:t>Fortune</a:t>
            </a:r>
            <a:r>
              <a:rPr lang="ru-RU" sz="1400" dirty="0" smtClean="0"/>
              <a:t> 500 — к примеру, </a:t>
            </a:r>
            <a:r>
              <a:rPr lang="ru-RU" sz="1400" dirty="0" err="1" smtClean="0"/>
              <a:t>Dell</a:t>
            </a:r>
            <a:r>
              <a:rPr lang="ru-RU" sz="1400" dirty="0" smtClean="0"/>
              <a:t> или венчурная компания </a:t>
            </a:r>
            <a:r>
              <a:rPr lang="ru-RU" sz="1400" dirty="0" err="1" smtClean="0"/>
              <a:t>Greylock</a:t>
            </a:r>
            <a:r>
              <a:rPr lang="ru-RU" sz="1400" dirty="0" smtClean="0"/>
              <a:t> </a:t>
            </a:r>
            <a:r>
              <a:rPr lang="ru-RU" sz="1400" dirty="0" err="1" smtClean="0"/>
              <a:t>Partners</a:t>
            </a:r>
            <a:r>
              <a:rPr lang="ru-RU" sz="1400" dirty="0" smtClean="0"/>
              <a:t>. </a:t>
            </a:r>
            <a:endParaRPr lang="ru-RU" sz="1400" dirty="0"/>
          </a:p>
        </p:txBody>
      </p:sp>
      <p:sp>
        <p:nvSpPr>
          <p:cNvPr id="4" name="Номер слайда 3"/>
          <p:cNvSpPr>
            <a:spLocks noGrp="1"/>
          </p:cNvSpPr>
          <p:nvPr>
            <p:ph type="sldNum" sz="quarter" idx="10"/>
          </p:nvPr>
        </p:nvSpPr>
        <p:spPr/>
        <p:txBody>
          <a:bodyPr/>
          <a:lstStyle/>
          <a:p>
            <a:fld id="{7313341E-29CF-4EFA-A25D-ADDB12584824}" type="slidenum">
              <a:rPr lang="ru-RU" smtClean="0"/>
              <a:t>11</a:t>
            </a:fld>
            <a:endParaRPr lang="ru-RU"/>
          </a:p>
        </p:txBody>
      </p:sp>
    </p:spTree>
    <p:extLst>
      <p:ext uri="{BB962C8B-B14F-4D97-AF65-F5344CB8AC3E}">
        <p14:creationId xmlns:p14="http://schemas.microsoft.com/office/powerpoint/2010/main" val="35294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600" dirty="0" smtClean="0"/>
              <a:t>Доказательство концепции (</a:t>
            </a:r>
            <a:r>
              <a:rPr lang="ru-RU" sz="1600" dirty="0" err="1" smtClean="0"/>
              <a:t>proof</a:t>
            </a:r>
            <a:r>
              <a:rPr lang="ru-RU" sz="1600" dirty="0" smtClean="0"/>
              <a:t> </a:t>
            </a:r>
            <a:r>
              <a:rPr lang="ru-RU" sz="1600" dirty="0" err="1" smtClean="0"/>
              <a:t>of</a:t>
            </a:r>
            <a:r>
              <a:rPr lang="ru-RU" sz="1600" dirty="0" smtClean="0"/>
              <a:t> </a:t>
            </a:r>
            <a:r>
              <a:rPr lang="ru-RU" sz="1600" dirty="0" err="1" smtClean="0"/>
              <a:t>concept</a:t>
            </a:r>
            <a:r>
              <a:rPr lang="ru-RU" sz="1600" dirty="0" smtClean="0"/>
              <a:t>) — это реализация определенного метода или идеи для того, чтобы продемонстрировать их целесообразность или демонстрация в целом с целью проверки того, что ка-кая-то концепция или теория имеет практический потенциал. </a:t>
            </a:r>
          </a:p>
          <a:p>
            <a:r>
              <a:rPr lang="en-US" sz="1600" dirty="0" smtClean="0"/>
              <a:t>The “gap” in gap funding refers to a vast shortage in capital and other commercialization support to transition ear-</a:t>
            </a:r>
            <a:r>
              <a:rPr lang="en-US" sz="1600" dirty="0" err="1" smtClean="0"/>
              <a:t>ly</a:t>
            </a:r>
            <a:r>
              <a:rPr lang="en-US" sz="1600" dirty="0" smtClean="0"/>
              <a:t>-stage technology to the marketplace.  To address this need, many research universities either directly manage or partner with government agencies, early stage investors, or corporations to create translational research, proof of concept, and pre/seed-stage gap funds that assist in evaluating, de-risking, or commercializing technologies and start-ups.</a:t>
            </a:r>
            <a:endParaRPr lang="ru-RU" sz="1600" dirty="0"/>
          </a:p>
        </p:txBody>
      </p:sp>
      <p:sp>
        <p:nvSpPr>
          <p:cNvPr id="4" name="Номер слайда 3"/>
          <p:cNvSpPr>
            <a:spLocks noGrp="1"/>
          </p:cNvSpPr>
          <p:nvPr>
            <p:ph type="sldNum" sz="quarter" idx="10"/>
          </p:nvPr>
        </p:nvSpPr>
        <p:spPr/>
        <p:txBody>
          <a:bodyPr/>
          <a:lstStyle/>
          <a:p>
            <a:fld id="{7313341E-29CF-4EFA-A25D-ADDB12584824}" type="slidenum">
              <a:rPr lang="ru-RU" smtClean="0"/>
              <a:t>12</a:t>
            </a:fld>
            <a:endParaRPr lang="ru-RU"/>
          </a:p>
        </p:txBody>
      </p:sp>
    </p:spTree>
    <p:extLst>
      <p:ext uri="{BB962C8B-B14F-4D97-AF65-F5344CB8AC3E}">
        <p14:creationId xmlns:p14="http://schemas.microsoft.com/office/powerpoint/2010/main" val="57246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313341E-29CF-4EFA-A25D-ADDB12584824}" type="slidenum">
              <a:rPr lang="ru-RU" smtClean="0"/>
              <a:t>13</a:t>
            </a:fld>
            <a:endParaRPr lang="ru-RU"/>
          </a:p>
        </p:txBody>
      </p:sp>
    </p:spTree>
    <p:extLst>
      <p:ext uri="{BB962C8B-B14F-4D97-AF65-F5344CB8AC3E}">
        <p14:creationId xmlns:p14="http://schemas.microsoft.com/office/powerpoint/2010/main" val="200745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313341E-29CF-4EFA-A25D-ADDB12584824}" type="slidenum">
              <a:rPr lang="ru-RU" smtClean="0"/>
              <a:t>14</a:t>
            </a:fld>
            <a:endParaRPr lang="ru-RU"/>
          </a:p>
        </p:txBody>
      </p:sp>
    </p:spTree>
    <p:extLst>
      <p:ext uri="{BB962C8B-B14F-4D97-AF65-F5344CB8AC3E}">
        <p14:creationId xmlns:p14="http://schemas.microsoft.com/office/powerpoint/2010/main" val="72546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научно-техническая политика Японии, нацеленная преимущественно на прикладные </a:t>
            </a:r>
            <a:r>
              <a:rPr lang="ru-RU" dirty="0" err="1" smtClean="0"/>
              <a:t>ис</a:t>
            </a:r>
            <a:r>
              <a:rPr lang="ru-RU" dirty="0" smtClean="0"/>
              <a:t>-следования и адаптацию зарубежного опыта, перестала быть эффективной. </a:t>
            </a:r>
          </a:p>
          <a:p>
            <a:r>
              <a:rPr lang="ru-RU" dirty="0" smtClean="0"/>
              <a:t>2002</a:t>
            </a:r>
          </a:p>
          <a:p>
            <a:r>
              <a:rPr lang="ru-RU" dirty="0" smtClean="0"/>
              <a:t>Патентный протекционизм</a:t>
            </a:r>
            <a:endParaRPr lang="ru-RU" dirty="0"/>
          </a:p>
        </p:txBody>
      </p:sp>
      <p:sp>
        <p:nvSpPr>
          <p:cNvPr id="4" name="Номер слайда 3"/>
          <p:cNvSpPr>
            <a:spLocks noGrp="1"/>
          </p:cNvSpPr>
          <p:nvPr>
            <p:ph type="sldNum" sz="quarter" idx="10"/>
          </p:nvPr>
        </p:nvSpPr>
        <p:spPr/>
        <p:txBody>
          <a:bodyPr/>
          <a:lstStyle/>
          <a:p>
            <a:fld id="{7313341E-29CF-4EFA-A25D-ADDB12584824}"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Генри </a:t>
            </a:r>
            <a:r>
              <a:rPr lang="ru-RU" dirty="0" err="1" smtClean="0"/>
              <a:t>Чесбро</a:t>
            </a:r>
            <a:r>
              <a:rPr lang="ru-RU" dirty="0" smtClean="0"/>
              <a:t> , на которого ссылаются и авторы японской Белой книги по науке и технике. Суть концепции  заключаются в пересмотре внутренних процессов управления НИОКР в целях повышения уровня их открытости, диффузии технологий на основе </a:t>
            </a:r>
            <a:r>
              <a:rPr lang="ru-RU" dirty="0" err="1" smtClean="0"/>
              <a:t>объ</a:t>
            </a:r>
            <a:r>
              <a:rPr lang="ru-RU" dirty="0" smtClean="0"/>
              <a:t>-единения усилий университетов, национальных обеспечения лабораторий, </a:t>
            </a:r>
            <a:r>
              <a:rPr lang="ru-RU" dirty="0" err="1" smtClean="0"/>
              <a:t>start-up</a:t>
            </a:r>
            <a:r>
              <a:rPr lang="ru-RU" dirty="0" smtClean="0"/>
              <a:t> компаний (далее «стартапов»), поставщиков, потребителей, отраслевых консорциумов.   Данный подход противопоставляется старой системе «закрытых инноваций», </a:t>
            </a:r>
            <a:r>
              <a:rPr lang="ru-RU" dirty="0" err="1" smtClean="0"/>
              <a:t>ориентиро</a:t>
            </a:r>
            <a:r>
              <a:rPr lang="ru-RU" dirty="0" smtClean="0"/>
              <a:t>-ванной на внутреннюю среду компаний. </a:t>
            </a:r>
            <a:endParaRPr lang="ru-RU" dirty="0"/>
          </a:p>
        </p:txBody>
      </p:sp>
      <p:sp>
        <p:nvSpPr>
          <p:cNvPr id="4" name="Номер слайда 3"/>
          <p:cNvSpPr>
            <a:spLocks noGrp="1"/>
          </p:cNvSpPr>
          <p:nvPr>
            <p:ph type="sldNum" sz="quarter" idx="10"/>
          </p:nvPr>
        </p:nvSpPr>
        <p:spPr/>
        <p:txBody>
          <a:bodyPr/>
          <a:lstStyle/>
          <a:p>
            <a:fld id="{7313341E-29CF-4EFA-A25D-ADDB12584824}" type="slidenum">
              <a:rPr lang="ru-RU" smtClean="0"/>
              <a:t>3</a:t>
            </a:fld>
            <a:endParaRPr lang="ru-RU"/>
          </a:p>
        </p:txBody>
      </p:sp>
    </p:spTree>
    <p:extLst>
      <p:ext uri="{BB962C8B-B14F-4D97-AF65-F5344CB8AC3E}">
        <p14:creationId xmlns:p14="http://schemas.microsoft.com/office/powerpoint/2010/main" val="360040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миссия всех университетов – не только образование и научные исследования, но и содействие общественному развитию путем предоставления результатов своих научных изысканий на основе сотрудничества бизнеса, академических кругов и правительства</a:t>
            </a:r>
            <a:endParaRPr lang="ru-RU" dirty="0"/>
          </a:p>
        </p:txBody>
      </p:sp>
      <p:sp>
        <p:nvSpPr>
          <p:cNvPr id="4" name="Номер слайда 3"/>
          <p:cNvSpPr>
            <a:spLocks noGrp="1"/>
          </p:cNvSpPr>
          <p:nvPr>
            <p:ph type="sldNum" sz="quarter" idx="10"/>
          </p:nvPr>
        </p:nvSpPr>
        <p:spPr/>
        <p:txBody>
          <a:bodyPr/>
          <a:lstStyle/>
          <a:p>
            <a:fld id="{7313341E-29CF-4EFA-A25D-ADDB12584824}" type="slidenum">
              <a:rPr lang="ru-RU" smtClean="0"/>
              <a:t>4</a:t>
            </a:fld>
            <a:endParaRPr lang="ru-RU"/>
          </a:p>
        </p:txBody>
      </p:sp>
    </p:spTree>
    <p:extLst>
      <p:ext uri="{BB962C8B-B14F-4D97-AF65-F5344CB8AC3E}">
        <p14:creationId xmlns:p14="http://schemas.microsoft.com/office/powerpoint/2010/main" val="60963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С 2002 г. Университетские стартапы получили возможность использовать мощности (помещения и оборудования) «своих» университетов за плату. </a:t>
            </a:r>
            <a:endParaRPr lang="ru-RU" dirty="0"/>
          </a:p>
        </p:txBody>
      </p:sp>
      <p:sp>
        <p:nvSpPr>
          <p:cNvPr id="4" name="Номер слайда 3"/>
          <p:cNvSpPr>
            <a:spLocks noGrp="1"/>
          </p:cNvSpPr>
          <p:nvPr>
            <p:ph type="sldNum" sz="quarter" idx="10"/>
          </p:nvPr>
        </p:nvSpPr>
        <p:spPr/>
        <p:txBody>
          <a:bodyPr/>
          <a:lstStyle/>
          <a:p>
            <a:fld id="{7313341E-29CF-4EFA-A25D-ADDB12584824}" type="slidenum">
              <a:rPr lang="ru-RU" smtClean="0"/>
              <a:t>5</a:t>
            </a:fld>
            <a:endParaRPr lang="ru-RU"/>
          </a:p>
        </p:txBody>
      </p:sp>
    </p:spTree>
    <p:extLst>
      <p:ext uri="{BB962C8B-B14F-4D97-AF65-F5344CB8AC3E}">
        <p14:creationId xmlns:p14="http://schemas.microsoft.com/office/powerpoint/2010/main" val="101096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По данным на 2016 г., 5 университетских стартапов прошли листинг на фондовом рынке. Два из них присутствуют в первой секции Токийской биржи (оба принадлежат Токийскому университету), другие работают на рынке </a:t>
            </a:r>
            <a:r>
              <a:rPr lang="ru-RU" dirty="0" err="1" smtClean="0"/>
              <a:t>Mothers</a:t>
            </a:r>
            <a:r>
              <a:rPr lang="ru-RU" dirty="0" smtClean="0"/>
              <a:t>, куда попадают компании-«новички», обладающие значительным потенциалом и отличающиеся высоким темпом роста . Однако, в целом, по оценке экспертов Министерства образования,  темпы </a:t>
            </a:r>
            <a:r>
              <a:rPr lang="ru-RU" dirty="0" err="1" smtClean="0"/>
              <a:t>созда-ния</a:t>
            </a:r>
            <a:r>
              <a:rPr lang="ru-RU" dirty="0" smtClean="0"/>
              <a:t>  новых фирм в Японии (не только университетских) ниже, чем за рубежом .</a:t>
            </a:r>
            <a:endParaRPr lang="ru-RU" dirty="0"/>
          </a:p>
        </p:txBody>
      </p:sp>
      <p:sp>
        <p:nvSpPr>
          <p:cNvPr id="4" name="Номер слайда 3"/>
          <p:cNvSpPr>
            <a:spLocks noGrp="1"/>
          </p:cNvSpPr>
          <p:nvPr>
            <p:ph type="sldNum" sz="quarter" idx="10"/>
          </p:nvPr>
        </p:nvSpPr>
        <p:spPr/>
        <p:txBody>
          <a:bodyPr/>
          <a:lstStyle/>
          <a:p>
            <a:fld id="{7313341E-29CF-4EFA-A25D-ADDB12584824}" type="slidenum">
              <a:rPr lang="ru-RU" smtClean="0"/>
              <a:t>6</a:t>
            </a:fld>
            <a:endParaRPr lang="ru-RU"/>
          </a:p>
        </p:txBody>
      </p:sp>
    </p:spTree>
    <p:extLst>
      <p:ext uri="{BB962C8B-B14F-4D97-AF65-F5344CB8AC3E}">
        <p14:creationId xmlns:p14="http://schemas.microsoft.com/office/powerpoint/2010/main" val="420611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Основными акционерами университетских стартапов, как показывают результаты опросов, являются основатели (63, 2%), директора и персонал (14,6%). </a:t>
            </a:r>
          </a:p>
          <a:p>
            <a:r>
              <a:rPr lang="ru-RU" dirty="0" smtClean="0"/>
              <a:t>Структура управления университетскими венчурами представлена по результатам опроса тремя группами – исследователи (63,3%), женщины (26.6%), иностранцы (4,7%).  Выбор подобного подхода оставим на совести экспертов, но интересно отметить, что до-ля женщин в управлении выше на начальных стадиях жизни венчура – до «доказательства концепции» </a:t>
            </a:r>
            <a:endParaRPr lang="ru-RU" dirty="0"/>
          </a:p>
        </p:txBody>
      </p:sp>
      <p:sp>
        <p:nvSpPr>
          <p:cNvPr id="4" name="Номер слайда 3"/>
          <p:cNvSpPr>
            <a:spLocks noGrp="1"/>
          </p:cNvSpPr>
          <p:nvPr>
            <p:ph type="sldNum" sz="quarter" idx="10"/>
          </p:nvPr>
        </p:nvSpPr>
        <p:spPr/>
        <p:txBody>
          <a:bodyPr/>
          <a:lstStyle/>
          <a:p>
            <a:fld id="{7313341E-29CF-4EFA-A25D-ADDB12584824}" type="slidenum">
              <a:rPr lang="ru-RU" smtClean="0"/>
              <a:t>7</a:t>
            </a:fld>
            <a:endParaRPr lang="ru-RU"/>
          </a:p>
        </p:txBody>
      </p:sp>
    </p:spTree>
    <p:extLst>
      <p:ext uri="{BB962C8B-B14F-4D97-AF65-F5344CB8AC3E}">
        <p14:creationId xmlns:p14="http://schemas.microsoft.com/office/powerpoint/2010/main" val="336047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Под «экосистемой» подразумевается механизм, в рамках которого предприниматели, существующие компании, университеты, научно-исследовательские институты, финансовые учреждения и государственные учреждения могут взаимодействовать как участники циклического процесса основания компании, роста, зрелости и обновления.</a:t>
            </a:r>
            <a:endParaRPr lang="ru-RU" dirty="0"/>
          </a:p>
        </p:txBody>
      </p:sp>
      <p:sp>
        <p:nvSpPr>
          <p:cNvPr id="4" name="Номер слайда 3"/>
          <p:cNvSpPr>
            <a:spLocks noGrp="1"/>
          </p:cNvSpPr>
          <p:nvPr>
            <p:ph type="sldNum" sz="quarter" idx="10"/>
          </p:nvPr>
        </p:nvSpPr>
        <p:spPr/>
        <p:txBody>
          <a:bodyPr/>
          <a:lstStyle/>
          <a:p>
            <a:fld id="{7313341E-29CF-4EFA-A25D-ADDB12584824}" type="slidenum">
              <a:rPr lang="ru-RU" smtClean="0"/>
              <a:t>8</a:t>
            </a:fld>
            <a:endParaRPr lang="ru-RU"/>
          </a:p>
        </p:txBody>
      </p:sp>
    </p:spTree>
    <p:extLst>
      <p:ext uri="{BB962C8B-B14F-4D97-AF65-F5344CB8AC3E}">
        <p14:creationId xmlns:p14="http://schemas.microsoft.com/office/powerpoint/2010/main" val="55933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313341E-29CF-4EFA-A25D-ADDB12584824}" type="slidenum">
              <a:rPr lang="ru-RU" smtClean="0"/>
              <a:t>9</a:t>
            </a:fld>
            <a:endParaRPr lang="ru-RU"/>
          </a:p>
        </p:txBody>
      </p:sp>
    </p:spTree>
    <p:extLst>
      <p:ext uri="{BB962C8B-B14F-4D97-AF65-F5344CB8AC3E}">
        <p14:creationId xmlns:p14="http://schemas.microsoft.com/office/powerpoint/2010/main" val="2164771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FE4B78C-E2A3-4B7A-A1A0-4A4D3C00DAC4}" type="datetimeFigureOut">
              <a:rPr lang="ru-RU" smtClean="0"/>
              <a:t>26.12.2018</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2ED9B8A-1050-4BBD-9515-9D0F3F691A3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E4B78C-E2A3-4B7A-A1A0-4A4D3C00DAC4}" type="datetimeFigureOut">
              <a:rPr lang="ru-RU" smtClean="0"/>
              <a:t>26.12.2018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ED9B8A-1050-4BBD-9515-9D0F3F691A3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E4B78C-E2A3-4B7A-A1A0-4A4D3C00DAC4}" type="datetimeFigureOut">
              <a:rPr lang="ru-RU" smtClean="0"/>
              <a:t>26.12.2018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ED9B8A-1050-4BBD-9515-9D0F3F691A3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E4B78C-E2A3-4B7A-A1A0-4A4D3C00DAC4}" type="datetimeFigureOut">
              <a:rPr lang="ru-RU" smtClean="0"/>
              <a:t>26.12.2018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ED9B8A-1050-4BBD-9515-9D0F3F691A34}" type="slidenum">
              <a:rPr lang="ru-RU" smtClean="0"/>
              <a:t>‹#›</a:t>
            </a:fld>
            <a:endParaRPr lang="ru-RU"/>
          </a:p>
        </p:txBody>
      </p:sp>
      <p:sp>
        <p:nvSpPr>
          <p:cNvPr id="7" name="Заголовок 6"/>
          <p:cNvSpPr>
            <a:spLocks noGrp="1"/>
          </p:cNvSpPr>
          <p:nvPr>
            <p:ph type="title"/>
          </p:nvPr>
        </p:nvSpPr>
        <p:spPr/>
        <p:txBody>
          <a:bodyPr rtlCol="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FE4B78C-E2A3-4B7A-A1A0-4A4D3C00DAC4}" type="datetimeFigureOut">
              <a:rPr lang="ru-RU" smtClean="0"/>
              <a:t>26.12.2018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ED9B8A-1050-4BBD-9515-9D0F3F691A34}"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E4B78C-E2A3-4B7A-A1A0-4A4D3C00DAC4}" type="datetimeFigureOut">
              <a:rPr lang="ru-RU" smtClean="0"/>
              <a:t>26.12.2018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ED9B8A-1050-4BBD-9515-9D0F3F691A34}" type="slidenum">
              <a:rPr lang="ru-RU" smtClean="0"/>
              <a:t>‹#›</a:t>
            </a:fld>
            <a:endParaRPr lang="ru-RU"/>
          </a:p>
        </p:txBody>
      </p:sp>
      <p:sp>
        <p:nvSpPr>
          <p:cNvPr id="8" name="Заголовок 7"/>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FE4B78C-E2A3-4B7A-A1A0-4A4D3C00DAC4}" type="datetimeFigureOut">
              <a:rPr lang="ru-RU" smtClean="0"/>
              <a:t>26.12.2018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2ED9B8A-1050-4BBD-9515-9D0F3F691A3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FE4B78C-E2A3-4B7A-A1A0-4A4D3C00DAC4}" type="datetimeFigureOut">
              <a:rPr lang="ru-RU" smtClean="0"/>
              <a:t>26.12.2018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2ED9B8A-1050-4BBD-9515-9D0F3F691A34}" type="slidenum">
              <a:rPr lang="ru-RU" smtClean="0"/>
              <a:t>‹#›</a:t>
            </a:fld>
            <a:endParaRPr lang="ru-RU"/>
          </a:p>
        </p:txBody>
      </p:sp>
      <p:sp>
        <p:nvSpPr>
          <p:cNvPr id="6" name="Заголовок 5"/>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E4B78C-E2A3-4B7A-A1A0-4A4D3C00DAC4}" type="datetimeFigureOut">
              <a:rPr lang="ru-RU" smtClean="0"/>
              <a:t>26.12.2018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ED9B8A-1050-4BBD-9515-9D0F3F691A3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EFE4B78C-E2A3-4B7A-A1A0-4A4D3C00DAC4}" type="datetimeFigureOut">
              <a:rPr lang="ru-RU" smtClean="0"/>
              <a:t>26.12.2018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ED9B8A-1050-4BBD-9515-9D0F3F691A3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FE4B78C-E2A3-4B7A-A1A0-4A4D3C00DAC4}" type="datetimeFigureOut">
              <a:rPr lang="ru-RU" smtClean="0"/>
              <a:t>26.12.2018</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2ED9B8A-1050-4BBD-9515-9D0F3F691A34}"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E4B78C-E2A3-4B7A-A1A0-4A4D3C00DAC4}" type="datetimeFigureOut">
              <a:rPr lang="ru-RU" smtClean="0"/>
              <a:t>26.12.2018</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2ED9B8A-1050-4BBD-9515-9D0F3F691A3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8496944" cy="1800200"/>
          </a:xfrm>
        </p:spPr>
        <p:txBody>
          <a:bodyPr>
            <a:normAutofit fontScale="90000"/>
          </a:bodyPr>
          <a:lstStyle/>
          <a:p>
            <a:pPr algn="ctr"/>
            <a:r>
              <a:rPr lang="ru-RU" sz="4000" dirty="0" smtClean="0"/>
              <a:t>Университетские </a:t>
            </a:r>
            <a:r>
              <a:rPr lang="ru-RU" sz="4000" dirty="0" err="1" smtClean="0"/>
              <a:t>стартапы</a:t>
            </a:r>
            <a:r>
              <a:rPr lang="ru-RU" sz="4000" dirty="0" smtClean="0"/>
              <a:t> и </a:t>
            </a:r>
            <a:r>
              <a:rPr lang="ru-RU" sz="4000" dirty="0" err="1" smtClean="0"/>
              <a:t>венчуры</a:t>
            </a:r>
            <a:r>
              <a:rPr lang="ru-RU" sz="4000" dirty="0" smtClean="0"/>
              <a:t> </a:t>
            </a:r>
            <a:r>
              <a:rPr lang="ru-RU" sz="4000" dirty="0" err="1" smtClean="0"/>
              <a:t>и</a:t>
            </a:r>
            <a:r>
              <a:rPr lang="ru-RU" sz="4000" dirty="0" smtClean="0"/>
              <a:t> конкурентоспособность страны: опыт Японии</a:t>
            </a:r>
            <a:endParaRPr lang="ru-RU" sz="4000" dirty="0"/>
          </a:p>
        </p:txBody>
      </p:sp>
      <p:sp>
        <p:nvSpPr>
          <p:cNvPr id="3" name="Подзаголовок 2"/>
          <p:cNvSpPr>
            <a:spLocks noGrp="1"/>
          </p:cNvSpPr>
          <p:nvPr>
            <p:ph type="subTitle" idx="1"/>
          </p:nvPr>
        </p:nvSpPr>
        <p:spPr>
          <a:xfrm>
            <a:off x="395536" y="5085184"/>
            <a:ext cx="8424936" cy="1559744"/>
          </a:xfrm>
        </p:spPr>
        <p:txBody>
          <a:bodyPr>
            <a:normAutofit fontScale="47500" lnSpcReduction="20000"/>
          </a:bodyPr>
          <a:lstStyle/>
          <a:p>
            <a:endParaRPr lang="ru-RU" dirty="0" smtClean="0"/>
          </a:p>
          <a:p>
            <a:pPr algn="l"/>
            <a:r>
              <a:rPr lang="ru-RU" sz="6000" i="1" dirty="0" smtClean="0">
                <a:solidFill>
                  <a:schemeClr val="bg1"/>
                </a:solidFill>
              </a:rPr>
              <a:t>Тимонина Ирина Львовна</a:t>
            </a:r>
            <a:r>
              <a:rPr lang="ru-RU" sz="6000" dirty="0" smtClean="0">
                <a:solidFill>
                  <a:schemeClr val="bg1"/>
                </a:solidFill>
              </a:rPr>
              <a:t>, </a:t>
            </a:r>
          </a:p>
          <a:p>
            <a:pPr algn="l"/>
            <a:r>
              <a:rPr lang="ru-RU" sz="6000" dirty="0" smtClean="0">
                <a:solidFill>
                  <a:schemeClr val="bg1"/>
                </a:solidFill>
              </a:rPr>
              <a:t>доктор экономических наук, </a:t>
            </a:r>
            <a:r>
              <a:rPr lang="ru-RU" sz="6000" dirty="0" smtClean="0">
                <a:solidFill>
                  <a:schemeClr val="bg1"/>
                </a:solidFill>
              </a:rPr>
              <a:t>профессор</a:t>
            </a:r>
          </a:p>
        </p:txBody>
      </p:sp>
      <p:pic>
        <p:nvPicPr>
          <p:cNvPr id="23554" name="Picture 2" descr="https://itc.ua/wp-content/uploads/2017/11/1-26.jpg"/>
          <p:cNvPicPr>
            <a:picLocks noChangeAspect="1" noChangeArrowheads="1"/>
          </p:cNvPicPr>
          <p:nvPr/>
        </p:nvPicPr>
        <p:blipFill>
          <a:blip r:embed="rId3" cstate="print"/>
          <a:srcRect/>
          <a:stretch>
            <a:fillRect/>
          </a:stretch>
        </p:blipFill>
        <p:spPr bwMode="auto">
          <a:xfrm>
            <a:off x="2483768" y="2132856"/>
            <a:ext cx="4248472" cy="27926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stretch>
            <a:fillRect/>
          </a:stretch>
        </p:blipFill>
        <p:spPr>
          <a:xfrm>
            <a:off x="17952" y="529424"/>
            <a:ext cx="8802520" cy="6009934"/>
          </a:xfrm>
          <a:prstGeom prst="rect">
            <a:avLst/>
          </a:prstGeo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88220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4234020226"/>
              </p:ext>
            </p:extLst>
          </p:nvPr>
        </p:nvGraphicFramePr>
        <p:xfrm>
          <a:off x="179512" y="764704"/>
          <a:ext cx="8712968" cy="5328592"/>
        </p:xfrm>
        <a:graphic>
          <a:graphicData uri="http://schemas.openxmlformats.org/drawingml/2006/table">
            <a:tbl>
              <a:tblPr firstRow="1" firstCol="1" bandRow="1">
                <a:tableStyleId>{5C22544A-7EE6-4342-B048-85BDC9FD1C3A}</a:tableStyleId>
              </a:tblPr>
              <a:tblGrid>
                <a:gridCol w="4356939">
                  <a:extLst>
                    <a:ext uri="{9D8B030D-6E8A-4147-A177-3AD203B41FA5}">
                      <a16:colId xmlns:a16="http://schemas.microsoft.com/office/drawing/2014/main" val="131520207"/>
                    </a:ext>
                  </a:extLst>
                </a:gridCol>
                <a:gridCol w="4356029">
                  <a:extLst>
                    <a:ext uri="{9D8B030D-6E8A-4147-A177-3AD203B41FA5}">
                      <a16:colId xmlns:a16="http://schemas.microsoft.com/office/drawing/2014/main" val="3037672860"/>
                    </a:ext>
                  </a:extLst>
                </a:gridCol>
              </a:tblGrid>
              <a:tr h="310256">
                <a:tc>
                  <a:txBody>
                    <a:bodyPr/>
                    <a:lstStyle/>
                    <a:p>
                      <a:pPr>
                        <a:spcAft>
                          <a:spcPts val="0"/>
                        </a:spcAft>
                      </a:pPr>
                      <a:r>
                        <a:rPr lang="ru-RU" sz="2000" dirty="0">
                          <a:effectLst/>
                        </a:rPr>
                        <a:t>Проблемы</a:t>
                      </a:r>
                      <a:endPar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ru-RU" sz="2000" dirty="0">
                          <a:effectLst/>
                        </a:rPr>
                        <a:t>Возможные решения</a:t>
                      </a:r>
                      <a:endPar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9522801"/>
                  </a:ext>
                </a:extLst>
              </a:tr>
              <a:tr h="620513">
                <a:tc gridSpan="2">
                  <a:txBody>
                    <a:bodyPr/>
                    <a:lstStyle/>
                    <a:p>
                      <a:pPr algn="ctr">
                        <a:spcAft>
                          <a:spcPts val="0"/>
                        </a:spcAft>
                      </a:pPr>
                      <a:r>
                        <a:rPr lang="ru-RU" sz="1200" dirty="0">
                          <a:effectLst/>
                        </a:rPr>
                        <a:t> </a:t>
                      </a:r>
                    </a:p>
                    <a:p>
                      <a:pPr algn="ctr">
                        <a:spcAft>
                          <a:spcPts val="0"/>
                        </a:spcAft>
                      </a:pPr>
                      <a:r>
                        <a:rPr lang="ru-RU" sz="2800" dirty="0">
                          <a:effectLst/>
                        </a:rPr>
                        <a:t>Человеческие ресурсы</a:t>
                      </a:r>
                      <a:endParaRPr lang="ru-R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3703443192"/>
                  </a:ext>
                </a:extLst>
              </a:tr>
              <a:tr h="4397823">
                <a:tc>
                  <a:txBody>
                    <a:bodyPr/>
                    <a:lstStyle/>
                    <a:p>
                      <a:pPr marL="342900" lvl="0" indent="-342900">
                        <a:spcAft>
                          <a:spcPts val="0"/>
                        </a:spcAft>
                        <a:buFont typeface="Symbol" panose="05050102010706020507" pitchFamily="18" charset="2"/>
                        <a:buChar char=""/>
                      </a:pPr>
                      <a:r>
                        <a:rPr lang="ru-RU" sz="1800" dirty="0">
                          <a:effectLst/>
                        </a:rPr>
                        <a:t>Организаторы университетских венчурных компаний нуждаются в привлечении персонала, не ограничиваясь ресурсами университетов.</a:t>
                      </a:r>
                    </a:p>
                    <a:p>
                      <a:pPr marL="342900" lvl="0" indent="-342900">
                        <a:spcAft>
                          <a:spcPts val="0"/>
                        </a:spcAft>
                        <a:buFont typeface="Symbol" panose="05050102010706020507" pitchFamily="18" charset="2"/>
                        <a:buChar char=""/>
                      </a:pPr>
                      <a:r>
                        <a:rPr lang="ru-RU" sz="1800" dirty="0">
                          <a:effectLst/>
                        </a:rPr>
                        <a:t>Правила для преподавателей университетов, которые одновременно являются менеджерами/работниками венчурных компаний, и применение этих правил неясны.</a:t>
                      </a:r>
                    </a:p>
                    <a:p>
                      <a:pPr marL="342900" lvl="0" indent="-342900">
                        <a:spcAft>
                          <a:spcPts val="0"/>
                        </a:spcAft>
                        <a:buFont typeface="Symbol" panose="05050102010706020507" pitchFamily="18" charset="2"/>
                        <a:buChar char=""/>
                      </a:pPr>
                      <a:r>
                        <a:rPr lang="ru-RU" sz="1800" dirty="0">
                          <a:effectLst/>
                        </a:rPr>
                        <a:t>Человеческие ресурсы для поддержки венчуров недостаточны</a:t>
                      </a:r>
                    </a:p>
                    <a:p>
                      <a:pPr>
                        <a:spcAft>
                          <a:spcPts val="0"/>
                        </a:spcAft>
                      </a:pPr>
                      <a:r>
                        <a:rPr lang="ru-RU" sz="1200" dirty="0">
                          <a:effectLst/>
                        </a:rPr>
                        <a:t> </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ru-RU" sz="1800" dirty="0">
                          <a:effectLst/>
                        </a:rPr>
                        <a:t>Обучение предпринимательству</a:t>
                      </a:r>
                    </a:p>
                    <a:p>
                      <a:pPr marL="342900" lvl="0" indent="-342900" algn="just">
                        <a:lnSpc>
                          <a:spcPct val="107000"/>
                        </a:lnSpc>
                        <a:spcAft>
                          <a:spcPts val="0"/>
                        </a:spcAft>
                        <a:buFont typeface="Symbol" panose="05050102010706020507" pitchFamily="18" charset="2"/>
                        <a:buChar char=""/>
                      </a:pPr>
                      <a:r>
                        <a:rPr lang="ru-RU" sz="1800" dirty="0">
                          <a:effectLst/>
                        </a:rPr>
                        <a:t>«Предприниматель по месту жительства» (</a:t>
                      </a:r>
                      <a:r>
                        <a:rPr lang="en-US" sz="1800" dirty="0">
                          <a:effectLst/>
                        </a:rPr>
                        <a:t>Entrepreneur in Residence</a:t>
                      </a:r>
                      <a:r>
                        <a:rPr lang="ru-RU" sz="1800" dirty="0">
                          <a:effectLst/>
                        </a:rPr>
                        <a:t>,</a:t>
                      </a:r>
                      <a:r>
                        <a:rPr lang="en-US" sz="1800" dirty="0">
                          <a:effectLst/>
                        </a:rPr>
                        <a:t>EIR</a:t>
                      </a:r>
                      <a:r>
                        <a:rPr lang="ru-RU" sz="1800" dirty="0">
                          <a:effectLst/>
                        </a:rPr>
                        <a:t>)</a:t>
                      </a:r>
                    </a:p>
                    <a:p>
                      <a:pPr marL="342900" lvl="0" indent="-342900" algn="just">
                        <a:lnSpc>
                          <a:spcPct val="107000"/>
                        </a:lnSpc>
                        <a:spcAft>
                          <a:spcPts val="0"/>
                        </a:spcAft>
                        <a:buFont typeface="Symbol" panose="05050102010706020507" pitchFamily="18" charset="2"/>
                        <a:buChar char=""/>
                      </a:pPr>
                      <a:r>
                        <a:rPr lang="ru-RU" sz="1800" dirty="0">
                          <a:effectLst/>
                        </a:rPr>
                        <a:t>Поощрение крупных компаний к разрешению сотрудникам работы на стороне и подработки</a:t>
                      </a:r>
                    </a:p>
                    <a:p>
                      <a:pPr marL="342900" lvl="0" indent="-342900" algn="just">
                        <a:lnSpc>
                          <a:spcPct val="107000"/>
                        </a:lnSpc>
                        <a:spcAft>
                          <a:spcPts val="0"/>
                        </a:spcAft>
                        <a:buFont typeface="Symbol" panose="05050102010706020507" pitchFamily="18" charset="2"/>
                        <a:buChar char=""/>
                      </a:pPr>
                      <a:r>
                        <a:rPr lang="ru-RU" sz="1800" dirty="0">
                          <a:effectLst/>
                        </a:rPr>
                        <a:t>Подготовка и привлечение специалистов, которые могут консультировать    по вопросам интеллектуальной собственностью и стратегиям капиталовложений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3580228"/>
                  </a:ext>
                </a:extLst>
              </a:tr>
            </a:tbl>
          </a:graphicData>
        </a:graphic>
      </p:graphicFrame>
      <p:sp>
        <p:nvSpPr>
          <p:cNvPr id="7" name="Rectangle 4"/>
          <p:cNvSpPr>
            <a:spLocks noChangeArrowheads="1"/>
          </p:cNvSpPr>
          <p:nvPr/>
        </p:nvSpPr>
        <p:spPr bwMode="auto">
          <a:xfrm>
            <a:off x="1533525"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259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3531363891"/>
              </p:ext>
            </p:extLst>
          </p:nvPr>
        </p:nvGraphicFramePr>
        <p:xfrm>
          <a:off x="467544" y="836712"/>
          <a:ext cx="8208912" cy="6144260"/>
        </p:xfrm>
        <a:graphic>
          <a:graphicData uri="http://schemas.openxmlformats.org/drawingml/2006/table">
            <a:tbl>
              <a:tblPr firstRow="1" firstCol="1" bandRow="1">
                <a:tableStyleId>{5C22544A-7EE6-4342-B048-85BDC9FD1C3A}</a:tableStyleId>
              </a:tblPr>
              <a:tblGrid>
                <a:gridCol w="4104885">
                  <a:extLst>
                    <a:ext uri="{9D8B030D-6E8A-4147-A177-3AD203B41FA5}">
                      <a16:colId xmlns:a16="http://schemas.microsoft.com/office/drawing/2014/main" val="1784644866"/>
                    </a:ext>
                  </a:extLst>
                </a:gridCol>
                <a:gridCol w="4104027">
                  <a:extLst>
                    <a:ext uri="{9D8B030D-6E8A-4147-A177-3AD203B41FA5}">
                      <a16:colId xmlns:a16="http://schemas.microsoft.com/office/drawing/2014/main" val="1713825999"/>
                    </a:ext>
                  </a:extLst>
                </a:gridCol>
              </a:tblGrid>
              <a:tr h="234792">
                <a:tc gridSpan="2">
                  <a:txBody>
                    <a:bodyPr/>
                    <a:lstStyle/>
                    <a:p>
                      <a:pPr algn="ctr">
                        <a:spcAft>
                          <a:spcPts val="0"/>
                        </a:spcAft>
                      </a:pPr>
                      <a:r>
                        <a:rPr lang="ru-RU" sz="1800" dirty="0">
                          <a:effectLst/>
                        </a:rPr>
                        <a:t>Финансирование</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2482194702"/>
                  </a:ext>
                </a:extLst>
              </a:tr>
              <a:tr h="4872914">
                <a:tc>
                  <a:txBody>
                    <a:bodyPr/>
                    <a:lstStyle/>
                    <a:p>
                      <a:pPr marL="342900" lvl="0" indent="-342900">
                        <a:spcAft>
                          <a:spcPts val="0"/>
                        </a:spcAft>
                        <a:buFont typeface="Symbol" panose="05050102010706020507" pitchFamily="18" charset="2"/>
                        <a:buChar char=""/>
                      </a:pPr>
                      <a:r>
                        <a:rPr lang="ru-RU" sz="1800" dirty="0">
                          <a:effectLst/>
                        </a:rPr>
                        <a:t>Предложение средств на этапе между фундаментальными исследованиями и получением «доказательства концепции» (</a:t>
                      </a:r>
                      <a:r>
                        <a:rPr lang="en-US" sz="1800" dirty="0" err="1">
                          <a:effectLst/>
                        </a:rPr>
                        <a:t>PoC</a:t>
                      </a:r>
                      <a:r>
                        <a:rPr lang="ru-RU" sz="1800" dirty="0">
                          <a:effectLst/>
                        </a:rPr>
                        <a:t>) недостаточно</a:t>
                      </a:r>
                    </a:p>
                    <a:p>
                      <a:pPr marL="342900" lvl="0" indent="-342900">
                        <a:spcAft>
                          <a:spcPts val="0"/>
                        </a:spcAft>
                        <a:buFont typeface="Symbol" panose="05050102010706020507" pitchFamily="18" charset="2"/>
                        <a:buChar char=""/>
                      </a:pPr>
                      <a:r>
                        <a:rPr lang="ru-RU" sz="1800" dirty="0">
                          <a:effectLst/>
                        </a:rPr>
                        <a:t>Средств, необходимых для заключения лицензионных договоров с университетом и предоставления услуг университетом, недостаточно.</a:t>
                      </a:r>
                    </a:p>
                    <a:p>
                      <a:pPr marL="342900" lvl="0" indent="-342900">
                        <a:spcAft>
                          <a:spcPts val="0"/>
                        </a:spcAft>
                        <a:buFont typeface="Symbol" panose="05050102010706020507" pitchFamily="18" charset="2"/>
                        <a:buChar char=""/>
                      </a:pPr>
                      <a:r>
                        <a:rPr lang="ru-RU" sz="1800" dirty="0">
                          <a:effectLst/>
                        </a:rPr>
                        <a:t>Организаций, которые поставляют рисковое финансирование, недостаточно.</a:t>
                      </a:r>
                    </a:p>
                    <a:p>
                      <a:pPr marL="342900" lvl="0" indent="-342900">
                        <a:spcAft>
                          <a:spcPts val="0"/>
                        </a:spcAft>
                        <a:buFont typeface="Symbol" panose="05050102010706020507" pitchFamily="18" charset="2"/>
                        <a:buChar char=""/>
                      </a:pPr>
                      <a:r>
                        <a:rPr lang="ru-RU" sz="1800" dirty="0">
                          <a:effectLst/>
                        </a:rPr>
                        <a:t>До получения доступа к частным фондам необходимо эффективное использование государственной поддержки</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tabLst>
                          <a:tab pos="577850" algn="l"/>
                        </a:tabLst>
                      </a:pPr>
                      <a:r>
                        <a:rPr lang="ru-RU" sz="1800" dirty="0">
                          <a:effectLst/>
                        </a:rPr>
                        <a:t>Укрепление системы финансирования </a:t>
                      </a:r>
                      <a:r>
                        <a:rPr lang="en-US" sz="1800" dirty="0">
                          <a:effectLst/>
                        </a:rPr>
                        <a:t>GAP </a:t>
                      </a:r>
                      <a:r>
                        <a:rPr lang="ru-RU" sz="1800" dirty="0">
                          <a:effectLst/>
                        </a:rPr>
                        <a:t>(</a:t>
                      </a:r>
                      <a:r>
                        <a:rPr lang="en-US" sz="1800" dirty="0">
                          <a:effectLst/>
                        </a:rPr>
                        <a:t>GAP Fund system</a:t>
                      </a:r>
                      <a:r>
                        <a:rPr lang="ru-RU" sz="1800" dirty="0">
                          <a:effectLst/>
                        </a:rPr>
                        <a:t>)</a:t>
                      </a:r>
                    </a:p>
                    <a:p>
                      <a:pPr marL="342900" lvl="0" indent="-342900">
                        <a:lnSpc>
                          <a:spcPct val="107000"/>
                        </a:lnSpc>
                        <a:spcAft>
                          <a:spcPts val="0"/>
                        </a:spcAft>
                        <a:buFont typeface="Symbol" panose="05050102010706020507" pitchFamily="18" charset="2"/>
                        <a:buChar char=""/>
                        <a:tabLst>
                          <a:tab pos="577850" algn="l"/>
                        </a:tabLst>
                      </a:pPr>
                      <a:r>
                        <a:rPr lang="ru-RU" sz="1800" dirty="0">
                          <a:effectLst/>
                        </a:rPr>
                        <a:t>Поощрение университетов к приобретению акций университетских венчуров. Таким образом университеты будут поддерживать рост венчурного бизнеса и получать доход. </a:t>
                      </a:r>
                    </a:p>
                    <a:p>
                      <a:pPr marL="342900" lvl="0" indent="-342900">
                        <a:lnSpc>
                          <a:spcPct val="107000"/>
                        </a:lnSpc>
                        <a:spcAft>
                          <a:spcPts val="0"/>
                        </a:spcAft>
                        <a:buFont typeface="Symbol" panose="05050102010706020507" pitchFamily="18" charset="2"/>
                        <a:buChar char=""/>
                        <a:tabLst>
                          <a:tab pos="577850" algn="l"/>
                        </a:tabLst>
                      </a:pPr>
                      <a:r>
                        <a:rPr lang="ru-RU" sz="1800" dirty="0">
                          <a:effectLst/>
                        </a:rPr>
                        <a:t>Содействие сотрудничеству между компаниями венчурного капитала  и университетами</a:t>
                      </a:r>
                    </a:p>
                    <a:p>
                      <a:pPr marL="342900" lvl="0" indent="-342900">
                        <a:lnSpc>
                          <a:spcPct val="107000"/>
                        </a:lnSpc>
                        <a:spcAft>
                          <a:spcPts val="0"/>
                        </a:spcAft>
                        <a:buFont typeface="Symbol" panose="05050102010706020507" pitchFamily="18" charset="2"/>
                        <a:buChar char=""/>
                        <a:tabLst>
                          <a:tab pos="577850" algn="l"/>
                        </a:tabLst>
                      </a:pPr>
                      <a:r>
                        <a:rPr lang="ru-RU" sz="1800" dirty="0">
                          <a:effectLst/>
                        </a:rPr>
                        <a:t>Расширение </a:t>
                      </a:r>
                      <a:r>
                        <a:rPr lang="ru-RU" sz="1800" dirty="0" err="1">
                          <a:effectLst/>
                        </a:rPr>
                        <a:t>эндаумент</a:t>
                      </a:r>
                      <a:r>
                        <a:rPr lang="ru-RU" sz="1800" dirty="0">
                          <a:effectLst/>
                        </a:rPr>
                        <a:t>-системы, привлечение  средств из-за рубежа</a:t>
                      </a:r>
                    </a:p>
                    <a:p>
                      <a:pPr marL="342900" lvl="0" indent="-342900">
                        <a:lnSpc>
                          <a:spcPct val="107000"/>
                        </a:lnSpc>
                        <a:spcAft>
                          <a:spcPts val="0"/>
                        </a:spcAft>
                        <a:buFont typeface="Symbol" panose="05050102010706020507" pitchFamily="18" charset="2"/>
                        <a:buChar char=""/>
                        <a:tabLst>
                          <a:tab pos="577850" algn="l"/>
                        </a:tabLst>
                      </a:pPr>
                      <a:r>
                        <a:rPr lang="ru-RU" sz="1800" dirty="0">
                          <a:effectLst/>
                        </a:rPr>
                        <a:t>Поощрение ориентированных на университеты венчуров  к дальнейшему использованию государственных закупок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0863623"/>
                  </a:ext>
                </a:extLst>
              </a:tr>
            </a:tbl>
          </a:graphicData>
        </a:graphic>
      </p:graphicFrame>
      <p:sp>
        <p:nvSpPr>
          <p:cNvPr id="3" name="Заголовок 2"/>
          <p:cNvSpPr>
            <a:spLocks noGrp="1"/>
          </p:cNvSpPr>
          <p:nvPr>
            <p:ph type="title"/>
          </p:nvPr>
        </p:nvSpPr>
        <p:spPr>
          <a:xfrm>
            <a:off x="467544" y="44624"/>
            <a:ext cx="8229600" cy="936104"/>
          </a:xfrm>
        </p:spPr>
        <p:txBody>
          <a:bodyPr/>
          <a:lstStyle/>
          <a:p>
            <a:r>
              <a:rPr lang="ru-RU" dirty="0" smtClean="0"/>
              <a:t>Проблемы и решения - 2</a:t>
            </a:r>
            <a:endParaRPr lang="ru-RU" dirty="0"/>
          </a:p>
        </p:txBody>
      </p:sp>
      <p:sp>
        <p:nvSpPr>
          <p:cNvPr id="9" name="Rectangle 4"/>
          <p:cNvSpPr>
            <a:spLocks noChangeArrowheads="1"/>
          </p:cNvSpPr>
          <p:nvPr/>
        </p:nvSpPr>
        <p:spPr bwMode="auto">
          <a:xfrm>
            <a:off x="1533525"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0164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62074"/>
          </a:xfrm>
        </p:spPr>
        <p:txBody>
          <a:bodyPr>
            <a:normAutofit fontScale="90000"/>
          </a:bodyPr>
          <a:lstStyle/>
          <a:p>
            <a:pPr algn="ctr"/>
            <a:r>
              <a:rPr lang="ru-RU" dirty="0" smtClean="0"/>
              <a:t>Проблемы и решения - 3</a:t>
            </a:r>
            <a:endParaRPr lang="ru-RU" dirty="0"/>
          </a:p>
        </p:txBody>
      </p:sp>
      <p:graphicFrame>
        <p:nvGraphicFramePr>
          <p:cNvPr id="9" name="Объект 8"/>
          <p:cNvGraphicFramePr>
            <a:graphicFrameLocks noGrp="1"/>
          </p:cNvGraphicFramePr>
          <p:nvPr>
            <p:ph idx="1"/>
            <p:extLst>
              <p:ext uri="{D42A27DB-BD31-4B8C-83A1-F6EECF244321}">
                <p14:modId xmlns:p14="http://schemas.microsoft.com/office/powerpoint/2010/main" val="3996927728"/>
              </p:ext>
            </p:extLst>
          </p:nvPr>
        </p:nvGraphicFramePr>
        <p:xfrm>
          <a:off x="107504" y="1124744"/>
          <a:ext cx="8712968" cy="5576443"/>
        </p:xfrm>
        <a:graphic>
          <a:graphicData uri="http://schemas.openxmlformats.org/drawingml/2006/table">
            <a:tbl>
              <a:tblPr firstRow="1" firstCol="1" bandRow="1">
                <a:tableStyleId>{5C22544A-7EE6-4342-B048-85BDC9FD1C3A}</a:tableStyleId>
              </a:tblPr>
              <a:tblGrid>
                <a:gridCol w="4356940">
                  <a:extLst>
                    <a:ext uri="{9D8B030D-6E8A-4147-A177-3AD203B41FA5}">
                      <a16:colId xmlns:a16="http://schemas.microsoft.com/office/drawing/2014/main" val="3610853338"/>
                    </a:ext>
                  </a:extLst>
                </a:gridCol>
                <a:gridCol w="4356028">
                  <a:extLst>
                    <a:ext uri="{9D8B030D-6E8A-4147-A177-3AD203B41FA5}">
                      <a16:colId xmlns:a16="http://schemas.microsoft.com/office/drawing/2014/main" val="1781394556"/>
                    </a:ext>
                  </a:extLst>
                </a:gridCol>
              </a:tblGrid>
              <a:tr h="255386">
                <a:tc gridSpan="2">
                  <a:txBody>
                    <a:bodyPr/>
                    <a:lstStyle/>
                    <a:p>
                      <a:pPr algn="ctr">
                        <a:lnSpc>
                          <a:spcPct val="107000"/>
                        </a:lnSpc>
                        <a:spcAft>
                          <a:spcPts val="0"/>
                        </a:spcAft>
                      </a:pPr>
                      <a:r>
                        <a:rPr lang="ru-RU" sz="1800" dirty="0">
                          <a:effectLst/>
                        </a:rPr>
                        <a:t>Интеллектуальная собственность и знания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3305557151"/>
                  </a:ext>
                </a:extLst>
              </a:tr>
              <a:tr h="4852320">
                <a:tc>
                  <a:txBody>
                    <a:bodyPr/>
                    <a:lstStyle/>
                    <a:p>
                      <a:pPr marL="342900" lvl="0" indent="-342900" algn="just">
                        <a:lnSpc>
                          <a:spcPct val="107000"/>
                        </a:lnSpc>
                        <a:spcAft>
                          <a:spcPts val="0"/>
                        </a:spcAft>
                        <a:buFont typeface="Symbol" panose="05050102010706020507" pitchFamily="18" charset="2"/>
                        <a:buChar char=""/>
                      </a:pPr>
                      <a:r>
                        <a:rPr lang="ru-RU" sz="1800" dirty="0">
                          <a:effectLst/>
                        </a:rPr>
                        <a:t>Сфера патентных прав является узким местом для университетов: недостаточный объем патентных прав, полученных ими.  Подача патентных заявок в зарубежные страны не практикуется, поэтому ориентированные на университеты венчуры не могут довести технологии до стадии коммерциализации.</a:t>
                      </a:r>
                    </a:p>
                    <a:p>
                      <a:pPr marL="342900" lvl="0" indent="-342900" algn="just">
                        <a:lnSpc>
                          <a:spcPct val="107000"/>
                        </a:lnSpc>
                        <a:spcAft>
                          <a:spcPts val="0"/>
                        </a:spcAft>
                        <a:buFont typeface="Symbol" panose="05050102010706020507" pitchFamily="18" charset="2"/>
                        <a:buChar char=""/>
                      </a:pPr>
                      <a:r>
                        <a:rPr lang="ru-RU" sz="1800" dirty="0">
                          <a:effectLst/>
                        </a:rPr>
                        <a:t>Университетские венчуры, как правило, автоматически отказываются от своих патентных прав по истечении срока действия патента.</a:t>
                      </a:r>
                    </a:p>
                    <a:p>
                      <a:pPr marL="342900" lvl="0" indent="-342900" algn="just">
                        <a:lnSpc>
                          <a:spcPct val="107000"/>
                        </a:lnSpc>
                        <a:spcAft>
                          <a:spcPts val="0"/>
                        </a:spcAft>
                        <a:buFont typeface="Symbol" panose="05050102010706020507" pitchFamily="18" charset="2"/>
                        <a:buChar char=""/>
                      </a:pPr>
                      <a:r>
                        <a:rPr lang="ru-RU" sz="1800" dirty="0">
                          <a:effectLst/>
                        </a:rPr>
                        <a:t>Неясно определение органа, уполномоченного использовать данные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ru-RU" sz="1800" dirty="0">
                          <a:effectLst/>
                        </a:rPr>
                        <a:t>Укрепление системы Фонда </a:t>
                      </a:r>
                      <a:r>
                        <a:rPr lang="en-US" sz="1800" dirty="0">
                          <a:effectLst/>
                        </a:rPr>
                        <a:t>GAP</a:t>
                      </a:r>
                      <a:r>
                        <a:rPr lang="ru-RU" sz="1800" dirty="0">
                          <a:effectLst/>
                        </a:rPr>
                        <a:t> для поддержки университет</a:t>
                      </a:r>
                      <a:r>
                        <a:rPr lang="en-US" sz="1800" dirty="0">
                          <a:effectLst/>
                        </a:rPr>
                        <a:t>c</a:t>
                      </a:r>
                      <a:r>
                        <a:rPr lang="ru-RU" sz="1800" dirty="0">
                          <a:effectLst/>
                        </a:rPr>
                        <a:t>ких венчуров в обеспечении расходов на приобретение патентов</a:t>
                      </a:r>
                    </a:p>
                    <a:p>
                      <a:pPr marL="342900" lvl="0" indent="-342900">
                        <a:spcAft>
                          <a:spcPts val="0"/>
                        </a:spcAft>
                        <a:buFont typeface="Symbol" panose="05050102010706020507" pitchFamily="18" charset="2"/>
                        <a:buChar char=""/>
                      </a:pPr>
                      <a:r>
                        <a:rPr lang="ru-RU" sz="1800" dirty="0">
                          <a:effectLst/>
                        </a:rPr>
                        <a:t>Внедрение системы ранней оценки возникающих венчуров внешними экспертами</a:t>
                      </a:r>
                    </a:p>
                    <a:p>
                      <a:pPr marL="342900" lvl="0" indent="-342900">
                        <a:spcAft>
                          <a:spcPts val="0"/>
                        </a:spcAft>
                        <a:buFont typeface="Symbol" panose="05050102010706020507" pitchFamily="18" charset="2"/>
                        <a:buChar char=""/>
                      </a:pPr>
                      <a:r>
                        <a:rPr lang="ru-RU" sz="1800" dirty="0">
                          <a:effectLst/>
                        </a:rPr>
                        <a:t>Подготовка и привлечение специалистов-консультантов по вопросам интеллектуальной собственностью и стратегиям капиталовложений </a:t>
                      </a:r>
                    </a:p>
                    <a:p>
                      <a:pPr marL="342900" lvl="0" indent="-342900">
                        <a:spcAft>
                          <a:spcPts val="0"/>
                        </a:spcAft>
                        <a:buFont typeface="Symbol" panose="05050102010706020507" pitchFamily="18" charset="2"/>
                        <a:buChar char=""/>
                      </a:pPr>
                      <a:r>
                        <a:rPr lang="ru-RU" sz="1800" dirty="0">
                          <a:effectLst/>
                        </a:rPr>
                        <a:t>Контрактные соглашения в соответствии с Руководством по контрактам, связанным с использованием искусственного интеллекта и данных.</a:t>
                      </a:r>
                      <a:endPar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748009"/>
                  </a:ext>
                </a:extLst>
              </a:tr>
            </a:tbl>
          </a:graphicData>
        </a:graphic>
      </p:graphicFrame>
      <p:sp>
        <p:nvSpPr>
          <p:cNvPr id="10" name="Rectangle 4"/>
          <p:cNvSpPr>
            <a:spLocks noChangeArrowheads="1"/>
          </p:cNvSpPr>
          <p:nvPr/>
        </p:nvSpPr>
        <p:spPr bwMode="auto">
          <a:xfrm>
            <a:off x="1533525"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auto">
          <a:xfrm>
            <a:off x="1533525" y="2081213"/>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544477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81328"/>
            <a:ext cx="8229600" cy="4972008"/>
          </a:xfrm>
        </p:spPr>
        <p:txBody>
          <a:bodyPr>
            <a:normAutofit/>
          </a:bodyPr>
          <a:lstStyle/>
          <a:p>
            <a:r>
              <a:rPr lang="ru-RU" dirty="0" smtClean="0"/>
              <a:t> </a:t>
            </a:r>
            <a:r>
              <a:rPr lang="ru-RU" dirty="0"/>
              <a:t>координация усилий и государственных </a:t>
            </a:r>
            <a:r>
              <a:rPr lang="ru-RU" dirty="0" smtClean="0"/>
              <a:t>органов </a:t>
            </a:r>
            <a:r>
              <a:rPr lang="ru-RU" dirty="0"/>
              <a:t>и </a:t>
            </a:r>
            <a:r>
              <a:rPr lang="ru-RU" dirty="0" smtClean="0"/>
              <a:t>бизнеса</a:t>
            </a:r>
          </a:p>
          <a:p>
            <a:r>
              <a:rPr lang="ru-RU" dirty="0" smtClean="0"/>
              <a:t> финансовая </a:t>
            </a:r>
            <a:r>
              <a:rPr lang="ru-RU" dirty="0"/>
              <a:t>поддержка и/или финансовое </a:t>
            </a:r>
            <a:r>
              <a:rPr lang="ru-RU" dirty="0" smtClean="0"/>
              <a:t>участие </a:t>
            </a:r>
          </a:p>
          <a:p>
            <a:r>
              <a:rPr lang="ru-RU" dirty="0" smtClean="0"/>
              <a:t>либерализация </a:t>
            </a:r>
            <a:r>
              <a:rPr lang="ru-RU" dirty="0"/>
              <a:t>законодательства, правил и постановлений </a:t>
            </a:r>
            <a:r>
              <a:rPr lang="ru-RU" dirty="0" smtClean="0"/>
              <a:t>правительства, </a:t>
            </a:r>
            <a:r>
              <a:rPr lang="ru-RU" dirty="0"/>
              <a:t>министерств и </a:t>
            </a:r>
            <a:r>
              <a:rPr lang="ru-RU" dirty="0" smtClean="0"/>
              <a:t>ведомств, внутренних </a:t>
            </a:r>
            <a:r>
              <a:rPr lang="ru-RU" dirty="0"/>
              <a:t>правил и процедур компаний. </a:t>
            </a:r>
            <a:endParaRPr lang="ru-RU" dirty="0" smtClean="0"/>
          </a:p>
          <a:p>
            <a:r>
              <a:rPr lang="ru-RU" dirty="0" smtClean="0"/>
              <a:t>Ставка </a:t>
            </a:r>
            <a:r>
              <a:rPr lang="ru-RU" dirty="0"/>
              <a:t>на инициативу самих университетов и бизнеса.</a:t>
            </a:r>
          </a:p>
          <a:p>
            <a:endParaRPr lang="ru-RU" dirty="0"/>
          </a:p>
          <a:p>
            <a:endParaRPr lang="ru-RU" dirty="0"/>
          </a:p>
        </p:txBody>
      </p:sp>
      <p:sp>
        <p:nvSpPr>
          <p:cNvPr id="3" name="Заголовок 2"/>
          <p:cNvSpPr>
            <a:spLocks noGrp="1"/>
          </p:cNvSpPr>
          <p:nvPr>
            <p:ph type="title"/>
          </p:nvPr>
        </p:nvSpPr>
        <p:spPr/>
        <p:txBody>
          <a:bodyPr/>
          <a:lstStyle/>
          <a:p>
            <a:pPr algn="ctr"/>
            <a:r>
              <a:rPr lang="ru-RU" dirty="0" smtClean="0"/>
              <a:t>Необходимые условия </a:t>
            </a:r>
            <a:endParaRPr lang="ru-RU" dirty="0"/>
          </a:p>
        </p:txBody>
      </p:sp>
    </p:spTree>
    <p:extLst>
      <p:ext uri="{BB962C8B-B14F-4D97-AF65-F5344CB8AC3E}">
        <p14:creationId xmlns:p14="http://schemas.microsoft.com/office/powerpoint/2010/main" val="210557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498178"/>
          </a:xfrm>
        </p:spPr>
        <p:txBody>
          <a:bodyPr>
            <a:normAutofit fontScale="90000"/>
          </a:bodyPr>
          <a:lstStyle/>
          <a:p>
            <a:pPr algn="ctr"/>
            <a:r>
              <a:rPr lang="ru-RU" dirty="0" smtClean="0"/>
              <a:t>Проблема: Сравнение уровня НИОКР Японии, США и Европы</a:t>
            </a:r>
            <a:br>
              <a:rPr lang="ru-RU" dirty="0" smtClean="0"/>
            </a:br>
            <a:endParaRPr lang="ru-RU" dirty="0"/>
          </a:p>
        </p:txBody>
      </p:sp>
      <p:pic>
        <p:nvPicPr>
          <p:cNvPr id="4" name="Содержимое 3" descr="http://www.mext.go.jp/b_menu/hakusho/image/hpag200301/tb1010101.gif"/>
          <p:cNvPicPr>
            <a:picLocks noGrp="1"/>
          </p:cNvPicPr>
          <p:nvPr>
            <p:ph idx="1"/>
          </p:nvPr>
        </p:nvPicPr>
        <p:blipFill rotWithShape="1">
          <a:blip r:embed="rId3" cstate="print">
            <a:extLst>
              <a:ext uri="{28A0092B-C50C-407E-A947-70E740481C1C}">
                <a14:useLocalDpi xmlns:a14="http://schemas.microsoft.com/office/drawing/2010/main" val="0"/>
              </a:ext>
            </a:extLst>
          </a:blip>
          <a:srcRect t="12204" b="17834"/>
          <a:stretch/>
        </p:blipFill>
        <p:spPr bwMode="auto">
          <a:xfrm>
            <a:off x="251520" y="1916832"/>
            <a:ext cx="8640960" cy="432048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Диффузия технологий на основе объединения усилий университетов, лабораторий, </a:t>
            </a:r>
            <a:r>
              <a:rPr lang="ru-RU" i="1" dirty="0" err="1" smtClean="0"/>
              <a:t>start-up</a:t>
            </a:r>
            <a:r>
              <a:rPr lang="ru-RU" dirty="0" smtClean="0"/>
              <a:t> компаний, поставщиков, потребителей, отраслевых консорциумов.</a:t>
            </a:r>
          </a:p>
          <a:p>
            <a:pPr>
              <a:buNone/>
            </a:pPr>
            <a:endParaRPr lang="ru-RU" dirty="0" smtClean="0"/>
          </a:p>
          <a:p>
            <a:r>
              <a:rPr lang="ru-RU" dirty="0" smtClean="0"/>
              <a:t> «</a:t>
            </a:r>
            <a:r>
              <a:rPr lang="ru-RU" dirty="0" err="1" smtClean="0"/>
              <a:t>Аутсорсинг</a:t>
            </a:r>
            <a:r>
              <a:rPr lang="ru-RU" dirty="0" smtClean="0"/>
              <a:t>» особого рода, использование которого требует создания определенной институциональной среды (механизм совместных разработок, авторское право).</a:t>
            </a:r>
          </a:p>
          <a:p>
            <a:endParaRPr lang="ru-RU" dirty="0"/>
          </a:p>
        </p:txBody>
      </p:sp>
      <p:sp>
        <p:nvSpPr>
          <p:cNvPr id="3" name="Заголовок 2"/>
          <p:cNvSpPr>
            <a:spLocks noGrp="1"/>
          </p:cNvSpPr>
          <p:nvPr>
            <p:ph type="title"/>
          </p:nvPr>
        </p:nvSpPr>
        <p:spPr>
          <a:xfrm>
            <a:off x="251520" y="274638"/>
            <a:ext cx="8640960" cy="1143000"/>
          </a:xfrm>
        </p:spPr>
        <p:txBody>
          <a:bodyPr>
            <a:normAutofit fontScale="90000"/>
          </a:bodyPr>
          <a:lstStyle/>
          <a:p>
            <a:r>
              <a:rPr lang="ru-RU" dirty="0" smtClean="0"/>
              <a:t>Концепция «открытых инноваций»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481328"/>
            <a:ext cx="8784976" cy="5188032"/>
          </a:xfrm>
        </p:spPr>
        <p:txBody>
          <a:bodyPr>
            <a:normAutofit fontScale="92500" lnSpcReduction="10000"/>
          </a:bodyPr>
          <a:lstStyle/>
          <a:p>
            <a:r>
              <a:rPr lang="ru-RU" dirty="0" smtClean="0"/>
              <a:t>Национальный институт </a:t>
            </a:r>
            <a:r>
              <a:rPr lang="ru-RU" dirty="0"/>
              <a:t>научно-технологической </a:t>
            </a:r>
            <a:r>
              <a:rPr lang="ru-RU" dirty="0" smtClean="0"/>
              <a:t>политики:  </a:t>
            </a:r>
            <a:r>
              <a:rPr lang="ru-RU" dirty="0"/>
              <a:t>лишь 5% компаний используют университетские разработки и </a:t>
            </a:r>
            <a:r>
              <a:rPr lang="ru-RU" dirty="0" smtClean="0"/>
              <a:t>технологии .</a:t>
            </a:r>
          </a:p>
          <a:p>
            <a:r>
              <a:rPr lang="ru-RU" dirty="0"/>
              <a:t> </a:t>
            </a:r>
            <a:r>
              <a:rPr lang="ru-RU" dirty="0" smtClean="0"/>
              <a:t>Привлечение </a:t>
            </a:r>
            <a:r>
              <a:rPr lang="ru-RU" dirty="0"/>
              <a:t>финансов бизнес-сектора в университетские исследования в </a:t>
            </a:r>
            <a:r>
              <a:rPr lang="ru-RU" dirty="0" smtClean="0"/>
              <a:t>Японии: </a:t>
            </a:r>
            <a:r>
              <a:rPr lang="ru-RU" dirty="0"/>
              <a:t>2,6 % </a:t>
            </a:r>
            <a:r>
              <a:rPr lang="ru-RU" dirty="0" smtClean="0"/>
              <a:t>расходов </a:t>
            </a:r>
            <a:r>
              <a:rPr lang="ru-RU" dirty="0"/>
              <a:t>университетов на НИОКР (</a:t>
            </a:r>
            <a:r>
              <a:rPr lang="ru-RU" dirty="0" smtClean="0"/>
              <a:t>14</a:t>
            </a:r>
            <a:r>
              <a:rPr lang="ru-RU" dirty="0"/>
              <a:t>% в Германии, 12,3% в Республике </a:t>
            </a:r>
            <a:r>
              <a:rPr lang="ru-RU" dirty="0" smtClean="0"/>
              <a:t>Корея)</a:t>
            </a:r>
          </a:p>
          <a:p>
            <a:r>
              <a:rPr lang="ru-RU" dirty="0"/>
              <a:t> М</a:t>
            </a:r>
            <a:r>
              <a:rPr lang="ru-RU" dirty="0" smtClean="0"/>
              <a:t>еханизм </a:t>
            </a:r>
            <a:r>
              <a:rPr lang="ru-RU" dirty="0"/>
              <a:t>перелива результатов </a:t>
            </a:r>
            <a:r>
              <a:rPr lang="ru-RU" dirty="0" smtClean="0"/>
              <a:t>исследований, проводимых </a:t>
            </a:r>
            <a:r>
              <a:rPr lang="ru-RU" dirty="0"/>
              <a:t>университетах, в реальную </a:t>
            </a:r>
            <a:r>
              <a:rPr lang="ru-RU" dirty="0" smtClean="0"/>
              <a:t>экономику</a:t>
            </a:r>
          </a:p>
          <a:p>
            <a:r>
              <a:rPr lang="ru-RU" dirty="0"/>
              <a:t>2006 г. </a:t>
            </a:r>
            <a:r>
              <a:rPr lang="ru-RU" dirty="0" smtClean="0"/>
              <a:t> </a:t>
            </a:r>
            <a:r>
              <a:rPr lang="ru-RU" dirty="0"/>
              <a:t>Основной закон об </a:t>
            </a:r>
            <a:r>
              <a:rPr lang="ru-RU" dirty="0" smtClean="0"/>
              <a:t>образовании: </a:t>
            </a:r>
            <a:r>
              <a:rPr lang="ru-RU" dirty="0"/>
              <a:t>Поправка</a:t>
            </a:r>
            <a:r>
              <a:rPr lang="ru-RU" dirty="0" smtClean="0"/>
              <a:t>: предоставление </a:t>
            </a:r>
            <a:r>
              <a:rPr lang="ru-RU" dirty="0" smtClean="0"/>
              <a:t>результатов </a:t>
            </a:r>
            <a:r>
              <a:rPr lang="ru-RU" dirty="0" smtClean="0"/>
              <a:t>исследований обществу</a:t>
            </a:r>
          </a:p>
          <a:p>
            <a:r>
              <a:rPr lang="ru-RU" dirty="0" smtClean="0"/>
              <a:t>2015 </a:t>
            </a:r>
            <a:r>
              <a:rPr lang="ru-RU" dirty="0"/>
              <a:t>г. </a:t>
            </a:r>
            <a:r>
              <a:rPr lang="ru-RU" dirty="0" smtClean="0"/>
              <a:t>Министерство образования: </a:t>
            </a:r>
            <a:r>
              <a:rPr lang="ru-RU" dirty="0"/>
              <a:t>стратегия управления национальными </a:t>
            </a:r>
            <a:r>
              <a:rPr lang="ru-RU" dirty="0" smtClean="0"/>
              <a:t>университетами </a:t>
            </a:r>
            <a:endParaRPr lang="ru-RU" dirty="0"/>
          </a:p>
        </p:txBody>
      </p:sp>
      <p:sp>
        <p:nvSpPr>
          <p:cNvPr id="3" name="Заголовок 2"/>
          <p:cNvSpPr>
            <a:spLocks noGrp="1"/>
          </p:cNvSpPr>
          <p:nvPr>
            <p:ph type="title"/>
          </p:nvPr>
        </p:nvSpPr>
        <p:spPr/>
        <p:txBody>
          <a:bodyPr>
            <a:normAutofit fontScale="90000"/>
          </a:bodyPr>
          <a:lstStyle/>
          <a:p>
            <a:pPr algn="ctr"/>
            <a:r>
              <a:rPr lang="ru-RU" dirty="0" smtClean="0"/>
              <a:t>Миссия университетов: +инновации</a:t>
            </a:r>
            <a:endParaRPr lang="ru-RU" dirty="0"/>
          </a:p>
        </p:txBody>
      </p:sp>
    </p:spTree>
    <p:extLst>
      <p:ext uri="{BB962C8B-B14F-4D97-AF65-F5344CB8AC3E}">
        <p14:creationId xmlns:p14="http://schemas.microsoft.com/office/powerpoint/2010/main" val="329671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481328"/>
            <a:ext cx="8712968" cy="5116024"/>
          </a:xfrm>
        </p:spPr>
        <p:txBody>
          <a:bodyPr>
            <a:normAutofit/>
          </a:bodyPr>
          <a:lstStyle/>
          <a:p>
            <a:pPr marL="109728" indent="0">
              <a:buNone/>
            </a:pPr>
            <a:r>
              <a:rPr lang="ru-RU" dirty="0">
                <a:solidFill>
                  <a:srgbClr val="FF0000"/>
                </a:solidFill>
              </a:rPr>
              <a:t>3 </a:t>
            </a:r>
            <a:r>
              <a:rPr lang="ru-RU" dirty="0" smtClean="0">
                <a:solidFill>
                  <a:srgbClr val="FF0000"/>
                </a:solidFill>
              </a:rPr>
              <a:t>направления</a:t>
            </a:r>
            <a:r>
              <a:rPr lang="ru-RU" dirty="0" smtClean="0"/>
              <a:t>: </a:t>
            </a:r>
          </a:p>
          <a:p>
            <a:r>
              <a:rPr lang="ru-RU" dirty="0" smtClean="0"/>
              <a:t>содействие </a:t>
            </a:r>
            <a:r>
              <a:rPr lang="ru-RU" dirty="0"/>
              <a:t>созданию новых </a:t>
            </a:r>
            <a:r>
              <a:rPr lang="ru-RU" dirty="0" smtClean="0"/>
              <a:t>стартапов </a:t>
            </a:r>
          </a:p>
          <a:p>
            <a:r>
              <a:rPr lang="ru-RU" dirty="0" smtClean="0"/>
              <a:t>поддержка существующих </a:t>
            </a:r>
          </a:p>
          <a:p>
            <a:r>
              <a:rPr lang="ru-RU" dirty="0" smtClean="0"/>
              <a:t>укрепление  </a:t>
            </a:r>
            <a:r>
              <a:rPr lang="ru-RU" dirty="0"/>
              <a:t>финансовой </a:t>
            </a:r>
            <a:r>
              <a:rPr lang="ru-RU" dirty="0" smtClean="0"/>
              <a:t>базы</a:t>
            </a:r>
          </a:p>
          <a:p>
            <a:pPr marL="109728" indent="0">
              <a:buNone/>
            </a:pPr>
            <a:r>
              <a:rPr lang="ru-RU" dirty="0" smtClean="0">
                <a:solidFill>
                  <a:srgbClr val="FF0000"/>
                </a:solidFill>
              </a:rPr>
              <a:t>Меры: </a:t>
            </a:r>
          </a:p>
          <a:p>
            <a:pPr>
              <a:buFont typeface="Wingdings" panose="05000000000000000000" pitchFamily="2" charset="2"/>
              <a:buChar char="q"/>
            </a:pPr>
            <a:r>
              <a:rPr lang="ru-RU" dirty="0" smtClean="0"/>
              <a:t>налоговые </a:t>
            </a:r>
            <a:r>
              <a:rPr lang="ru-RU" dirty="0"/>
              <a:t>льготы для акционеров компаний-стартапов, </a:t>
            </a:r>
            <a:endParaRPr lang="ru-RU" dirty="0" smtClean="0"/>
          </a:p>
          <a:p>
            <a:pPr>
              <a:buFont typeface="Wingdings" panose="05000000000000000000" pitchFamily="2" charset="2"/>
              <a:buChar char="q"/>
            </a:pPr>
            <a:r>
              <a:rPr lang="ru-RU" dirty="0" smtClean="0"/>
              <a:t>специальные </a:t>
            </a:r>
            <a:r>
              <a:rPr lang="ru-RU" dirty="0"/>
              <a:t>системы </a:t>
            </a:r>
            <a:r>
              <a:rPr lang="ru-RU" dirty="0" smtClean="0"/>
              <a:t>распространения </a:t>
            </a:r>
            <a:r>
              <a:rPr lang="ru-RU" dirty="0"/>
              <a:t>акций, </a:t>
            </a:r>
            <a:endParaRPr lang="ru-RU" dirty="0" smtClean="0"/>
          </a:p>
          <a:p>
            <a:pPr>
              <a:buFont typeface="Wingdings" panose="05000000000000000000" pitchFamily="2" charset="2"/>
              <a:buChar char="q"/>
            </a:pPr>
            <a:r>
              <a:rPr lang="ru-RU" dirty="0" smtClean="0"/>
              <a:t>снижение </a:t>
            </a:r>
            <a:r>
              <a:rPr lang="ru-RU" dirty="0"/>
              <a:t>требований к минимальному размеру капитала при </a:t>
            </a:r>
            <a:r>
              <a:rPr lang="ru-RU" dirty="0" smtClean="0"/>
              <a:t>выходе </a:t>
            </a:r>
            <a:r>
              <a:rPr lang="ru-RU" dirty="0"/>
              <a:t>на фондовый рынок.</a:t>
            </a:r>
          </a:p>
        </p:txBody>
      </p:sp>
      <p:sp>
        <p:nvSpPr>
          <p:cNvPr id="3" name="Заголовок 2"/>
          <p:cNvSpPr>
            <a:spLocks noGrp="1"/>
          </p:cNvSpPr>
          <p:nvPr>
            <p:ph type="title"/>
          </p:nvPr>
        </p:nvSpPr>
        <p:spPr/>
        <p:txBody>
          <a:bodyPr>
            <a:normAutofit fontScale="90000"/>
          </a:bodyPr>
          <a:lstStyle/>
          <a:p>
            <a:r>
              <a:rPr lang="ru-RU" dirty="0"/>
              <a:t>Государственная поддержка университетских </a:t>
            </a:r>
            <a:r>
              <a:rPr lang="ru-RU" dirty="0" smtClean="0"/>
              <a:t>стартапов</a:t>
            </a:r>
            <a:endParaRPr lang="ru-RU" dirty="0"/>
          </a:p>
        </p:txBody>
      </p:sp>
    </p:spTree>
    <p:extLst>
      <p:ext uri="{BB962C8B-B14F-4D97-AF65-F5344CB8AC3E}">
        <p14:creationId xmlns:p14="http://schemas.microsoft.com/office/powerpoint/2010/main" val="2161214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stretch>
            <a:fillRect/>
          </a:stretch>
        </p:blipFill>
        <p:spPr>
          <a:xfrm>
            <a:off x="144344" y="1700807"/>
            <a:ext cx="8676127" cy="4752529"/>
          </a:xfrm>
          <a:prstGeom prst="rect">
            <a:avLst/>
          </a:prstGeom>
        </p:spPr>
      </p:pic>
      <p:sp>
        <p:nvSpPr>
          <p:cNvPr id="3" name="Заголовок 2"/>
          <p:cNvSpPr>
            <a:spLocks noGrp="1"/>
          </p:cNvSpPr>
          <p:nvPr>
            <p:ph type="title"/>
          </p:nvPr>
        </p:nvSpPr>
        <p:spPr>
          <a:xfrm>
            <a:off x="251521" y="274638"/>
            <a:ext cx="8435279" cy="1143000"/>
          </a:xfrm>
        </p:spPr>
        <p:txBody>
          <a:bodyPr>
            <a:normAutofit fontScale="90000"/>
          </a:bodyPr>
          <a:lstStyle/>
          <a:p>
            <a:r>
              <a:rPr lang="ru-RU" dirty="0"/>
              <a:t>Численность университетских стартапов в Японии</a:t>
            </a:r>
          </a:p>
        </p:txBody>
      </p:sp>
    </p:spTree>
    <p:extLst>
      <p:ext uri="{BB962C8B-B14F-4D97-AF65-F5344CB8AC3E}">
        <p14:creationId xmlns:p14="http://schemas.microsoft.com/office/powerpoint/2010/main" val="2533686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stretch>
            <a:fillRect/>
          </a:stretch>
        </p:blipFill>
        <p:spPr>
          <a:xfrm>
            <a:off x="611560" y="1288123"/>
            <a:ext cx="8175844" cy="5436020"/>
          </a:xfrm>
          <a:prstGeom prst="rect">
            <a:avLst/>
          </a:prstGeom>
        </p:spPr>
      </p:pic>
      <p:sp>
        <p:nvSpPr>
          <p:cNvPr id="3" name="Заголовок 2"/>
          <p:cNvSpPr>
            <a:spLocks noGrp="1"/>
          </p:cNvSpPr>
          <p:nvPr>
            <p:ph type="title"/>
          </p:nvPr>
        </p:nvSpPr>
        <p:spPr>
          <a:xfrm>
            <a:off x="251520" y="260648"/>
            <a:ext cx="8435280" cy="1008112"/>
          </a:xfrm>
        </p:spPr>
        <p:txBody>
          <a:bodyPr>
            <a:normAutofit fontScale="90000"/>
          </a:bodyPr>
          <a:lstStyle/>
          <a:p>
            <a:pPr algn="ctr"/>
            <a:r>
              <a:rPr lang="ru-RU" dirty="0" smtClean="0"/>
              <a:t>Отраслевая принадлежность университетских стартапов</a:t>
            </a:r>
            <a:endParaRPr lang="ru-RU" dirty="0"/>
          </a:p>
        </p:txBody>
      </p:sp>
    </p:spTree>
    <p:extLst>
      <p:ext uri="{BB962C8B-B14F-4D97-AF65-F5344CB8AC3E}">
        <p14:creationId xmlns:p14="http://schemas.microsoft.com/office/powerpoint/2010/main" val="3322976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stretch>
            <a:fillRect/>
          </a:stretch>
        </p:blipFill>
        <p:spPr>
          <a:xfrm>
            <a:off x="489205" y="1376525"/>
            <a:ext cx="8331267" cy="4793683"/>
          </a:xfrm>
          <a:prstGeom prst="rect">
            <a:avLst/>
          </a:prstGeom>
        </p:spPr>
      </p:pic>
      <p:sp>
        <p:nvSpPr>
          <p:cNvPr id="3" name="Заголовок 2"/>
          <p:cNvSpPr>
            <a:spLocks noGrp="1"/>
          </p:cNvSpPr>
          <p:nvPr>
            <p:ph type="title"/>
          </p:nvPr>
        </p:nvSpPr>
        <p:spPr>
          <a:xfrm>
            <a:off x="457200" y="274638"/>
            <a:ext cx="8229600" cy="850106"/>
          </a:xfrm>
        </p:spPr>
        <p:txBody>
          <a:bodyPr/>
          <a:lstStyle/>
          <a:p>
            <a:pPr algn="ctr"/>
            <a:r>
              <a:rPr lang="ru-RU" dirty="0"/>
              <a:t>«</a:t>
            </a:r>
            <a:r>
              <a:rPr lang="ru-RU" dirty="0" smtClean="0"/>
              <a:t>экосистема стартапов»</a:t>
            </a:r>
            <a:endParaRPr lang="ru-RU" dirty="0"/>
          </a:p>
        </p:txBody>
      </p:sp>
    </p:spTree>
    <p:extLst>
      <p:ext uri="{BB962C8B-B14F-4D97-AF65-F5344CB8AC3E}">
        <p14:creationId xmlns:p14="http://schemas.microsoft.com/office/powerpoint/2010/main" val="301965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060848"/>
            <a:ext cx="8784976" cy="4536504"/>
          </a:xfrm>
        </p:spPr>
        <p:txBody>
          <a:bodyPr/>
          <a:lstStyle/>
          <a:p>
            <a:r>
              <a:rPr lang="ru-RU" dirty="0" smtClean="0"/>
              <a:t>Защита прав интеллектуальной собственности</a:t>
            </a:r>
          </a:p>
          <a:p>
            <a:endParaRPr lang="ru-RU" dirty="0" smtClean="0"/>
          </a:p>
          <a:p>
            <a:r>
              <a:rPr lang="ru-RU" dirty="0" smtClean="0"/>
              <a:t>1998 </a:t>
            </a:r>
            <a:r>
              <a:rPr lang="ru-RU" dirty="0" err="1" smtClean="0"/>
              <a:t>The</a:t>
            </a:r>
            <a:r>
              <a:rPr lang="ru-RU" dirty="0" smtClean="0"/>
              <a:t> </a:t>
            </a:r>
            <a:r>
              <a:rPr lang="ru-RU" dirty="0" err="1"/>
              <a:t>University</a:t>
            </a:r>
            <a:r>
              <a:rPr lang="ru-RU" dirty="0"/>
              <a:t> Technology </a:t>
            </a:r>
            <a:r>
              <a:rPr lang="ru-RU" dirty="0" err="1"/>
              <a:t>Transfer</a:t>
            </a:r>
            <a:r>
              <a:rPr lang="ru-RU" dirty="0"/>
              <a:t> </a:t>
            </a:r>
            <a:r>
              <a:rPr lang="ru-RU" dirty="0" err="1"/>
              <a:t>Promotion</a:t>
            </a:r>
            <a:r>
              <a:rPr lang="ru-RU" dirty="0"/>
              <a:t> </a:t>
            </a:r>
            <a:r>
              <a:rPr lang="ru-RU" dirty="0" err="1"/>
              <a:t>Act</a:t>
            </a:r>
            <a:r>
              <a:rPr lang="ru-RU" dirty="0"/>
              <a:t>, “TLO </a:t>
            </a:r>
            <a:r>
              <a:rPr lang="ru-RU" dirty="0" err="1"/>
              <a:t>Law</a:t>
            </a:r>
            <a:r>
              <a:rPr lang="ru-RU" dirty="0" smtClean="0"/>
              <a:t>”</a:t>
            </a:r>
          </a:p>
          <a:p>
            <a:pPr marL="109728" indent="0">
              <a:buNone/>
            </a:pPr>
            <a:endParaRPr lang="ru-RU" dirty="0" smtClean="0"/>
          </a:p>
          <a:p>
            <a:r>
              <a:rPr lang="ru-RU" dirty="0" smtClean="0"/>
              <a:t>Создание </a:t>
            </a:r>
            <a:r>
              <a:rPr lang="ru-RU" dirty="0"/>
              <a:t>в университетах Организаций лицензирования технологий (Technology Licensing Organizations - TLO</a:t>
            </a:r>
            <a:r>
              <a:rPr lang="ru-RU" dirty="0" smtClean="0"/>
              <a:t>) </a:t>
            </a:r>
            <a:endParaRPr lang="ru-RU" dirty="0"/>
          </a:p>
        </p:txBody>
      </p:sp>
      <p:sp>
        <p:nvSpPr>
          <p:cNvPr id="3" name="Заголовок 2"/>
          <p:cNvSpPr>
            <a:spLocks noGrp="1"/>
          </p:cNvSpPr>
          <p:nvPr>
            <p:ph type="title"/>
          </p:nvPr>
        </p:nvSpPr>
        <p:spPr/>
        <p:txBody>
          <a:bodyPr>
            <a:normAutofit fontScale="90000"/>
          </a:bodyPr>
          <a:lstStyle/>
          <a:p>
            <a:r>
              <a:rPr lang="ru-RU" dirty="0"/>
              <a:t>Проблемы университетских стартапов</a:t>
            </a:r>
          </a:p>
        </p:txBody>
      </p:sp>
    </p:spTree>
    <p:extLst>
      <p:ext uri="{BB962C8B-B14F-4D97-AF65-F5344CB8AC3E}">
        <p14:creationId xmlns:p14="http://schemas.microsoft.com/office/powerpoint/2010/main" val="280663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304</TotalTime>
  <Words>1255</Words>
  <Application>Microsoft Office PowerPoint</Application>
  <PresentationFormat>Экран (4:3)</PresentationFormat>
  <Paragraphs>106</Paragraphs>
  <Slides>14</Slides>
  <Notes>14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14</vt:i4>
      </vt:variant>
    </vt:vector>
  </HeadingPairs>
  <TitlesOfParts>
    <vt:vector size="24" baseType="lpstr">
      <vt:lpstr>Arial</vt:lpstr>
      <vt:lpstr>Calibri</vt:lpstr>
      <vt:lpstr>Lucida Sans Unicode</vt:lpstr>
      <vt:lpstr>Symbol</vt:lpstr>
      <vt:lpstr>Times New Roman</vt:lpstr>
      <vt:lpstr>Verdana</vt:lpstr>
      <vt:lpstr>Wingdings</vt:lpstr>
      <vt:lpstr>Wingdings 2</vt:lpstr>
      <vt:lpstr>Wingdings 3</vt:lpstr>
      <vt:lpstr>Открытая</vt:lpstr>
      <vt:lpstr>Университетские стартапы и венчуры и конкурентоспособность страны: опыт Японии</vt:lpstr>
      <vt:lpstr>Проблема: Сравнение уровня НИОКР Японии, США и Европы </vt:lpstr>
      <vt:lpstr>Концепция «открытых инноваций» </vt:lpstr>
      <vt:lpstr>Миссия университетов: +инновации</vt:lpstr>
      <vt:lpstr>Государственная поддержка университетских стартапов</vt:lpstr>
      <vt:lpstr>Численность университетских стартапов в Японии</vt:lpstr>
      <vt:lpstr>Отраслевая принадлежность университетских стартапов</vt:lpstr>
      <vt:lpstr>«экосистема стартапов»</vt:lpstr>
      <vt:lpstr>Проблемы университетских стартапов</vt:lpstr>
      <vt:lpstr>Презентация PowerPoint</vt:lpstr>
      <vt:lpstr>Презентация PowerPoint</vt:lpstr>
      <vt:lpstr>Проблемы и решения - 2</vt:lpstr>
      <vt:lpstr>Проблемы и решения - 3</vt:lpstr>
      <vt:lpstr>Необходимые условия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Университетские стартапы и венчуры и конкурентоспособность страны: опыт Японии</dc:title>
  <dc:creator>Ирина</dc:creator>
  <cp:lastModifiedBy>Пользователь Windows</cp:lastModifiedBy>
  <cp:revision>25</cp:revision>
  <cp:lastPrinted>2018-12-19T14:39:00Z</cp:lastPrinted>
  <dcterms:created xsi:type="dcterms:W3CDTF">2018-12-16T08:01:56Z</dcterms:created>
  <dcterms:modified xsi:type="dcterms:W3CDTF">2018-12-26T08:48:21Z</dcterms:modified>
</cp:coreProperties>
</file>